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8" r:id="rId3"/>
    <p:sldMasterId id="2147483690" r:id="rId4"/>
    <p:sldMasterId id="2147483702" r:id="rId5"/>
  </p:sldMasterIdLst>
  <p:notesMasterIdLst>
    <p:notesMasterId r:id="rId55"/>
  </p:notesMasterIdLst>
  <p:sldIdLst>
    <p:sldId id="257" r:id="rId6"/>
    <p:sldId id="468" r:id="rId7"/>
    <p:sldId id="284" r:id="rId8"/>
    <p:sldId id="256" r:id="rId9"/>
    <p:sldId id="473" r:id="rId10"/>
    <p:sldId id="258" r:id="rId11"/>
    <p:sldId id="259" r:id="rId12"/>
    <p:sldId id="260" r:id="rId13"/>
    <p:sldId id="262" r:id="rId14"/>
    <p:sldId id="261" r:id="rId15"/>
    <p:sldId id="263" r:id="rId16"/>
    <p:sldId id="264" r:id="rId17"/>
    <p:sldId id="472" r:id="rId18"/>
    <p:sldId id="474" r:id="rId19"/>
    <p:sldId id="475" r:id="rId20"/>
    <p:sldId id="476" r:id="rId21"/>
    <p:sldId id="477" r:id="rId22"/>
    <p:sldId id="478" r:id="rId23"/>
    <p:sldId id="479" r:id="rId24"/>
    <p:sldId id="480" r:id="rId25"/>
    <p:sldId id="481" r:id="rId26"/>
    <p:sldId id="265" r:id="rId27"/>
    <p:sldId id="266" r:id="rId28"/>
    <p:sldId id="267" r:id="rId29"/>
    <p:sldId id="268" r:id="rId30"/>
    <p:sldId id="269" r:id="rId31"/>
    <p:sldId id="274" r:id="rId32"/>
    <p:sldId id="275" r:id="rId33"/>
    <p:sldId id="276" r:id="rId34"/>
    <p:sldId id="270" r:id="rId35"/>
    <p:sldId id="482" r:id="rId36"/>
    <p:sldId id="272" r:id="rId37"/>
    <p:sldId id="273" r:id="rId38"/>
    <p:sldId id="280" r:id="rId39"/>
    <p:sldId id="290" r:id="rId40"/>
    <p:sldId id="288" r:id="rId41"/>
    <p:sldId id="483" r:id="rId42"/>
    <p:sldId id="291" r:id="rId43"/>
    <p:sldId id="292" r:id="rId44"/>
    <p:sldId id="277" r:id="rId45"/>
    <p:sldId id="471" r:id="rId46"/>
    <p:sldId id="484" r:id="rId47"/>
    <p:sldId id="485" r:id="rId48"/>
    <p:sldId id="486" r:id="rId49"/>
    <p:sldId id="487" r:id="rId50"/>
    <p:sldId id="488" r:id="rId51"/>
    <p:sldId id="489" r:id="rId52"/>
    <p:sldId id="490" r:id="rId53"/>
    <p:sldId id="271" r:id="rId5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nunen, Heidi K" initials="KHK" lastIdx="1" clrIdx="0">
    <p:extLst>
      <p:ext uri="{19B8F6BF-5375-455C-9EA6-DF929625EA0E}">
        <p15:presenceInfo xmlns:p15="http://schemas.microsoft.com/office/powerpoint/2012/main" userId="S-1-5-21-16020293-282541685-632688529-54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09E15-C98A-F047-AFAF-677426D7E0EA}"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zh-TW" altLang="en-US"/>
        </a:p>
      </dgm:t>
    </dgm:pt>
    <dgm:pt modelId="{1ED4160E-EBB4-4746-B660-41DA1A13FE5D}">
      <dgm:prSet phldrT="[文字]"/>
      <dgm:spPr/>
      <dgm:t>
        <a:bodyPr/>
        <a:lstStyle/>
        <a:p>
          <a:r>
            <a:rPr lang="en-US" altLang="zh-TW" dirty="0" err="1"/>
            <a:t>PolyU</a:t>
          </a:r>
          <a:endParaRPr lang="zh-TW" altLang="en-US" dirty="0"/>
        </a:p>
      </dgm:t>
    </dgm:pt>
    <dgm:pt modelId="{78EFAF98-7DCA-9B4E-AEE5-EFE131057B78}" type="parTrans" cxnId="{E191A99A-2463-4F49-B35C-11B1186F1196}">
      <dgm:prSet/>
      <dgm:spPr/>
      <dgm:t>
        <a:bodyPr/>
        <a:lstStyle/>
        <a:p>
          <a:endParaRPr lang="zh-TW" altLang="en-US"/>
        </a:p>
      </dgm:t>
    </dgm:pt>
    <dgm:pt modelId="{72AD6C9E-59E2-204A-A138-FFA26975E149}" type="sibTrans" cxnId="{E191A99A-2463-4F49-B35C-11B1186F1196}">
      <dgm:prSet/>
      <dgm:spPr/>
      <dgm:t>
        <a:bodyPr/>
        <a:lstStyle/>
        <a:p>
          <a:endParaRPr lang="zh-TW" altLang="en-US"/>
        </a:p>
      </dgm:t>
    </dgm:pt>
    <dgm:pt modelId="{32DC01D1-6193-BB42-B8F5-50C59A4AC46B}">
      <dgm:prSet phldrT="[文字]"/>
      <dgm:spPr/>
      <dgm:t>
        <a:bodyPr/>
        <a:lstStyle/>
        <a:p>
          <a:r>
            <a:rPr lang="en-US" altLang="zh-TW" dirty="0"/>
            <a:t>Thailand</a:t>
          </a:r>
          <a:endParaRPr lang="zh-TW" altLang="en-US" dirty="0"/>
        </a:p>
      </dgm:t>
    </dgm:pt>
    <dgm:pt modelId="{82502552-A5DE-3442-ABCC-F4DDC3602049}" type="parTrans" cxnId="{AE2D9BB1-C556-2649-87E4-09C4AD361911}">
      <dgm:prSet/>
      <dgm:spPr/>
      <dgm:t>
        <a:bodyPr/>
        <a:lstStyle/>
        <a:p>
          <a:endParaRPr lang="zh-TW" altLang="en-US"/>
        </a:p>
      </dgm:t>
    </dgm:pt>
    <dgm:pt modelId="{6C604650-8E69-0B48-B7B3-F5E291A7F9C1}" type="sibTrans" cxnId="{AE2D9BB1-C556-2649-87E4-09C4AD361911}">
      <dgm:prSet/>
      <dgm:spPr/>
      <dgm:t>
        <a:bodyPr/>
        <a:lstStyle/>
        <a:p>
          <a:endParaRPr lang="zh-TW" altLang="en-US"/>
        </a:p>
      </dgm:t>
    </dgm:pt>
    <dgm:pt modelId="{6ABC812D-50BC-A64B-A756-7069FA67BF65}">
      <dgm:prSet phldrT="[文字]"/>
      <dgm:spPr/>
      <dgm:t>
        <a:bodyPr/>
        <a:lstStyle/>
        <a:p>
          <a:r>
            <a:rPr lang="en-US" altLang="zh-TW" dirty="0"/>
            <a:t>Israel</a:t>
          </a:r>
          <a:endParaRPr lang="zh-TW" altLang="en-US" dirty="0"/>
        </a:p>
      </dgm:t>
    </dgm:pt>
    <dgm:pt modelId="{09DEA7A1-D38D-8A44-B74C-2DF70620256A}" type="parTrans" cxnId="{B7F23D8A-D7AC-F548-9779-AB45F15C11DC}">
      <dgm:prSet/>
      <dgm:spPr/>
      <dgm:t>
        <a:bodyPr/>
        <a:lstStyle/>
        <a:p>
          <a:endParaRPr lang="zh-TW" altLang="en-US"/>
        </a:p>
      </dgm:t>
    </dgm:pt>
    <dgm:pt modelId="{215ED4B5-4168-0643-BB38-AD7E84D87D9B}" type="sibTrans" cxnId="{B7F23D8A-D7AC-F548-9779-AB45F15C11DC}">
      <dgm:prSet/>
      <dgm:spPr/>
      <dgm:t>
        <a:bodyPr/>
        <a:lstStyle/>
        <a:p>
          <a:endParaRPr lang="zh-TW" altLang="en-US"/>
        </a:p>
      </dgm:t>
    </dgm:pt>
    <dgm:pt modelId="{F904917C-0DBC-EF4B-8EBE-7041C8E126BF}">
      <dgm:prSet phldrT="[文字]"/>
      <dgm:spPr/>
      <dgm:t>
        <a:bodyPr/>
        <a:lstStyle/>
        <a:p>
          <a:r>
            <a:rPr lang="en-US" altLang="zh-TW" dirty="0"/>
            <a:t>Chinese Mainland</a:t>
          </a:r>
          <a:endParaRPr lang="zh-TW" altLang="en-US" dirty="0"/>
        </a:p>
      </dgm:t>
    </dgm:pt>
    <dgm:pt modelId="{8D5AF781-5279-484D-B99E-1A58C0CDC47A}" type="parTrans" cxnId="{8743706A-CB2D-0E48-A3EF-3C8E840CCB1F}">
      <dgm:prSet/>
      <dgm:spPr/>
      <dgm:t>
        <a:bodyPr/>
        <a:lstStyle/>
        <a:p>
          <a:endParaRPr lang="zh-TW" altLang="en-US"/>
        </a:p>
      </dgm:t>
    </dgm:pt>
    <dgm:pt modelId="{0F998FD5-09AE-234D-9AC9-EBC955F07D95}" type="sibTrans" cxnId="{8743706A-CB2D-0E48-A3EF-3C8E840CCB1F}">
      <dgm:prSet/>
      <dgm:spPr/>
      <dgm:t>
        <a:bodyPr/>
        <a:lstStyle/>
        <a:p>
          <a:endParaRPr lang="zh-TW" altLang="en-US"/>
        </a:p>
      </dgm:t>
    </dgm:pt>
    <dgm:pt modelId="{85C6EE41-D3A7-744F-9B01-499E7178B1AA}">
      <dgm:prSet phldrT="[文字]"/>
      <dgm:spPr/>
      <dgm:t>
        <a:bodyPr/>
        <a:lstStyle/>
        <a:p>
          <a:r>
            <a:rPr lang="en-US" dirty="0">
              <a:solidFill>
                <a:schemeClr val="bg1"/>
              </a:solidFill>
              <a:latin typeface="+mn-lt"/>
            </a:rPr>
            <a:t>Vietnam</a:t>
          </a:r>
          <a:endParaRPr lang="zh-TW" altLang="en-US" dirty="0">
            <a:solidFill>
              <a:schemeClr val="bg1"/>
            </a:solidFill>
            <a:latin typeface="+mn-lt"/>
          </a:endParaRPr>
        </a:p>
      </dgm:t>
    </dgm:pt>
    <dgm:pt modelId="{425EEDDC-4A98-9940-8704-8D5AA9975EE5}" type="parTrans" cxnId="{FFDC933A-3903-7441-8C97-E65006BCF678}">
      <dgm:prSet/>
      <dgm:spPr/>
      <dgm:t>
        <a:bodyPr/>
        <a:lstStyle/>
        <a:p>
          <a:endParaRPr lang="zh-TW" altLang="en-US"/>
        </a:p>
      </dgm:t>
    </dgm:pt>
    <dgm:pt modelId="{8E6078DB-8D39-6E46-8E95-4221C0EB5E97}" type="sibTrans" cxnId="{FFDC933A-3903-7441-8C97-E65006BCF678}">
      <dgm:prSet/>
      <dgm:spPr/>
      <dgm:t>
        <a:bodyPr/>
        <a:lstStyle/>
        <a:p>
          <a:endParaRPr lang="zh-TW" altLang="en-US"/>
        </a:p>
      </dgm:t>
    </dgm:pt>
    <dgm:pt modelId="{D4E69F62-7FED-C745-BC74-F33A84C19A53}">
      <dgm:prSet/>
      <dgm:spPr/>
      <dgm:t>
        <a:bodyPr/>
        <a:lstStyle/>
        <a:p>
          <a:r>
            <a:rPr lang="en-US" altLang="zh-TW" dirty="0"/>
            <a:t>Kazakhstan</a:t>
          </a:r>
          <a:endParaRPr lang="zh-TW" altLang="en-US" dirty="0"/>
        </a:p>
      </dgm:t>
    </dgm:pt>
    <dgm:pt modelId="{8C67F3B3-0171-384C-BB3D-56A3A0841DB5}" type="parTrans" cxnId="{D27896D4-71EE-4348-85A3-28DE6914BD60}">
      <dgm:prSet/>
      <dgm:spPr/>
      <dgm:t>
        <a:bodyPr/>
        <a:lstStyle/>
        <a:p>
          <a:endParaRPr lang="zh-TW" altLang="en-US"/>
        </a:p>
      </dgm:t>
    </dgm:pt>
    <dgm:pt modelId="{B604AF9B-DF1E-3642-97D0-D30EB3F2DA82}" type="sibTrans" cxnId="{D27896D4-71EE-4348-85A3-28DE6914BD60}">
      <dgm:prSet/>
      <dgm:spPr/>
      <dgm:t>
        <a:bodyPr/>
        <a:lstStyle/>
        <a:p>
          <a:endParaRPr lang="zh-TW" altLang="en-US"/>
        </a:p>
      </dgm:t>
    </dgm:pt>
    <dgm:pt modelId="{D8CD475E-45BC-574D-ADC6-3AA27770B14D}" type="pres">
      <dgm:prSet presAssocID="{90609E15-C98A-F047-AFAF-677426D7E0EA}" presName="Name0" presStyleCnt="0">
        <dgm:presLayoutVars>
          <dgm:chMax val="1"/>
          <dgm:dir/>
          <dgm:animLvl val="ctr"/>
          <dgm:resizeHandles val="exact"/>
        </dgm:presLayoutVars>
      </dgm:prSet>
      <dgm:spPr/>
    </dgm:pt>
    <dgm:pt modelId="{5524FADB-B71F-5B49-B9A7-FD1A82BBD9C4}" type="pres">
      <dgm:prSet presAssocID="{1ED4160E-EBB4-4746-B660-41DA1A13FE5D}" presName="centerShape" presStyleLbl="node0" presStyleIdx="0" presStyleCnt="1"/>
      <dgm:spPr/>
    </dgm:pt>
    <dgm:pt modelId="{63E6E12E-97E0-9444-B779-3B027E6C736A}" type="pres">
      <dgm:prSet presAssocID="{82502552-A5DE-3442-ABCC-F4DDC3602049}" presName="parTrans" presStyleLbl="sibTrans2D1" presStyleIdx="0" presStyleCnt="5"/>
      <dgm:spPr/>
    </dgm:pt>
    <dgm:pt modelId="{8EF729FF-3E6C-2B49-A245-BEECA408520D}" type="pres">
      <dgm:prSet presAssocID="{82502552-A5DE-3442-ABCC-F4DDC3602049}" presName="connectorText" presStyleLbl="sibTrans2D1" presStyleIdx="0" presStyleCnt="5"/>
      <dgm:spPr/>
    </dgm:pt>
    <dgm:pt modelId="{4B729DAE-70D8-4440-ADBB-7D6F9E70A5A6}" type="pres">
      <dgm:prSet presAssocID="{32DC01D1-6193-BB42-B8F5-50C59A4AC46B}" presName="node" presStyleLbl="node1" presStyleIdx="0" presStyleCnt="5">
        <dgm:presLayoutVars>
          <dgm:bulletEnabled val="1"/>
        </dgm:presLayoutVars>
      </dgm:prSet>
      <dgm:spPr/>
    </dgm:pt>
    <dgm:pt modelId="{18A2ABB7-7B90-2A44-898E-4814123D8ADF}" type="pres">
      <dgm:prSet presAssocID="{09DEA7A1-D38D-8A44-B74C-2DF70620256A}" presName="parTrans" presStyleLbl="sibTrans2D1" presStyleIdx="1" presStyleCnt="5"/>
      <dgm:spPr/>
    </dgm:pt>
    <dgm:pt modelId="{31F25C55-1400-A640-A11D-3CDE7D49C4DF}" type="pres">
      <dgm:prSet presAssocID="{09DEA7A1-D38D-8A44-B74C-2DF70620256A}" presName="connectorText" presStyleLbl="sibTrans2D1" presStyleIdx="1" presStyleCnt="5"/>
      <dgm:spPr/>
    </dgm:pt>
    <dgm:pt modelId="{EE7CF5C8-414F-BA41-81E2-2FA3DC07ADC4}" type="pres">
      <dgm:prSet presAssocID="{6ABC812D-50BC-A64B-A756-7069FA67BF65}" presName="node" presStyleLbl="node1" presStyleIdx="1" presStyleCnt="5">
        <dgm:presLayoutVars>
          <dgm:bulletEnabled val="1"/>
        </dgm:presLayoutVars>
      </dgm:prSet>
      <dgm:spPr/>
    </dgm:pt>
    <dgm:pt modelId="{0ADC1EF5-E08E-534F-9D4F-AB3F522C32AA}" type="pres">
      <dgm:prSet presAssocID="{8D5AF781-5279-484D-B99E-1A58C0CDC47A}" presName="parTrans" presStyleLbl="sibTrans2D1" presStyleIdx="2" presStyleCnt="5"/>
      <dgm:spPr/>
    </dgm:pt>
    <dgm:pt modelId="{357044C0-9458-904B-A5E1-24D7B574BFCB}" type="pres">
      <dgm:prSet presAssocID="{8D5AF781-5279-484D-B99E-1A58C0CDC47A}" presName="connectorText" presStyleLbl="sibTrans2D1" presStyleIdx="2" presStyleCnt="5"/>
      <dgm:spPr/>
    </dgm:pt>
    <dgm:pt modelId="{12D53D9B-A592-C64C-AC75-A61DEC1C48CB}" type="pres">
      <dgm:prSet presAssocID="{F904917C-0DBC-EF4B-8EBE-7041C8E126BF}" presName="node" presStyleLbl="node1" presStyleIdx="2" presStyleCnt="5">
        <dgm:presLayoutVars>
          <dgm:bulletEnabled val="1"/>
        </dgm:presLayoutVars>
      </dgm:prSet>
      <dgm:spPr/>
    </dgm:pt>
    <dgm:pt modelId="{7484F7F0-C763-DE42-9C9E-E9FE89400195}" type="pres">
      <dgm:prSet presAssocID="{8C67F3B3-0171-384C-BB3D-56A3A0841DB5}" presName="parTrans" presStyleLbl="sibTrans2D1" presStyleIdx="3" presStyleCnt="5"/>
      <dgm:spPr/>
    </dgm:pt>
    <dgm:pt modelId="{DCA16FD1-4C27-DC47-B744-6E3C8072D03D}" type="pres">
      <dgm:prSet presAssocID="{8C67F3B3-0171-384C-BB3D-56A3A0841DB5}" presName="connectorText" presStyleLbl="sibTrans2D1" presStyleIdx="3" presStyleCnt="5"/>
      <dgm:spPr/>
    </dgm:pt>
    <dgm:pt modelId="{EE5F85F1-1CFB-FE44-890A-A4CA779A1C55}" type="pres">
      <dgm:prSet presAssocID="{D4E69F62-7FED-C745-BC74-F33A84C19A53}" presName="node" presStyleLbl="node1" presStyleIdx="3" presStyleCnt="5">
        <dgm:presLayoutVars>
          <dgm:bulletEnabled val="1"/>
        </dgm:presLayoutVars>
      </dgm:prSet>
      <dgm:spPr/>
    </dgm:pt>
    <dgm:pt modelId="{7A46B6E0-FDD2-944B-AF3C-9CA0EECBE185}" type="pres">
      <dgm:prSet presAssocID="{425EEDDC-4A98-9940-8704-8D5AA9975EE5}" presName="parTrans" presStyleLbl="sibTrans2D1" presStyleIdx="4" presStyleCnt="5"/>
      <dgm:spPr/>
    </dgm:pt>
    <dgm:pt modelId="{F9553144-C998-074A-8B9A-D1747B8B67A1}" type="pres">
      <dgm:prSet presAssocID="{425EEDDC-4A98-9940-8704-8D5AA9975EE5}" presName="connectorText" presStyleLbl="sibTrans2D1" presStyleIdx="4" presStyleCnt="5"/>
      <dgm:spPr/>
    </dgm:pt>
    <dgm:pt modelId="{B100ED9F-C97F-8D4C-9708-E6258757ADB6}" type="pres">
      <dgm:prSet presAssocID="{85C6EE41-D3A7-744F-9B01-499E7178B1AA}" presName="node" presStyleLbl="node1" presStyleIdx="4" presStyleCnt="5">
        <dgm:presLayoutVars>
          <dgm:bulletEnabled val="1"/>
        </dgm:presLayoutVars>
      </dgm:prSet>
      <dgm:spPr/>
    </dgm:pt>
  </dgm:ptLst>
  <dgm:cxnLst>
    <dgm:cxn modelId="{C47AE501-A173-224F-8E52-4D0CC36E2781}" type="presOf" srcId="{425EEDDC-4A98-9940-8704-8D5AA9975EE5}" destId="{F9553144-C998-074A-8B9A-D1747B8B67A1}" srcOrd="1" destOrd="0" presId="urn:microsoft.com/office/officeart/2005/8/layout/radial5"/>
    <dgm:cxn modelId="{FFDC933A-3903-7441-8C97-E65006BCF678}" srcId="{1ED4160E-EBB4-4746-B660-41DA1A13FE5D}" destId="{85C6EE41-D3A7-744F-9B01-499E7178B1AA}" srcOrd="4" destOrd="0" parTransId="{425EEDDC-4A98-9940-8704-8D5AA9975EE5}" sibTransId="{8E6078DB-8D39-6E46-8E95-4221C0EB5E97}"/>
    <dgm:cxn modelId="{46A5FD41-168B-BC45-B3A4-D57792B994F1}" type="presOf" srcId="{82502552-A5DE-3442-ABCC-F4DDC3602049}" destId="{63E6E12E-97E0-9444-B779-3B027E6C736A}" srcOrd="0" destOrd="0" presId="urn:microsoft.com/office/officeart/2005/8/layout/radial5"/>
    <dgm:cxn modelId="{6D111E69-0C62-B442-B699-4DB28286D7B1}" type="presOf" srcId="{8C67F3B3-0171-384C-BB3D-56A3A0841DB5}" destId="{DCA16FD1-4C27-DC47-B744-6E3C8072D03D}" srcOrd="1" destOrd="0" presId="urn:microsoft.com/office/officeart/2005/8/layout/radial5"/>
    <dgm:cxn modelId="{8743706A-CB2D-0E48-A3EF-3C8E840CCB1F}" srcId="{1ED4160E-EBB4-4746-B660-41DA1A13FE5D}" destId="{F904917C-0DBC-EF4B-8EBE-7041C8E126BF}" srcOrd="2" destOrd="0" parTransId="{8D5AF781-5279-484D-B99E-1A58C0CDC47A}" sibTransId="{0F998FD5-09AE-234D-9AC9-EBC955F07D95}"/>
    <dgm:cxn modelId="{932A5352-82DC-2F46-9280-9F3AC58F3DF9}" type="presOf" srcId="{85C6EE41-D3A7-744F-9B01-499E7178B1AA}" destId="{B100ED9F-C97F-8D4C-9708-E6258757ADB6}" srcOrd="0" destOrd="0" presId="urn:microsoft.com/office/officeart/2005/8/layout/radial5"/>
    <dgm:cxn modelId="{ABFCB054-F7B9-7947-8629-8E97597853C1}" type="presOf" srcId="{09DEA7A1-D38D-8A44-B74C-2DF70620256A}" destId="{31F25C55-1400-A640-A11D-3CDE7D49C4DF}" srcOrd="1" destOrd="0" presId="urn:microsoft.com/office/officeart/2005/8/layout/radial5"/>
    <dgm:cxn modelId="{89673155-4A62-C844-9626-344163B76F53}" type="presOf" srcId="{425EEDDC-4A98-9940-8704-8D5AA9975EE5}" destId="{7A46B6E0-FDD2-944B-AF3C-9CA0EECBE185}" srcOrd="0" destOrd="0" presId="urn:microsoft.com/office/officeart/2005/8/layout/radial5"/>
    <dgm:cxn modelId="{C461027B-452E-0D49-B77E-EFA9EEACCD49}" type="presOf" srcId="{90609E15-C98A-F047-AFAF-677426D7E0EA}" destId="{D8CD475E-45BC-574D-ADC6-3AA27770B14D}" srcOrd="0" destOrd="0" presId="urn:microsoft.com/office/officeart/2005/8/layout/radial5"/>
    <dgm:cxn modelId="{B7F23D8A-D7AC-F548-9779-AB45F15C11DC}" srcId="{1ED4160E-EBB4-4746-B660-41DA1A13FE5D}" destId="{6ABC812D-50BC-A64B-A756-7069FA67BF65}" srcOrd="1" destOrd="0" parTransId="{09DEA7A1-D38D-8A44-B74C-2DF70620256A}" sibTransId="{215ED4B5-4168-0643-BB38-AD7E84D87D9B}"/>
    <dgm:cxn modelId="{FC53A195-268B-854D-B78C-004777ADC5F2}" type="presOf" srcId="{09DEA7A1-D38D-8A44-B74C-2DF70620256A}" destId="{18A2ABB7-7B90-2A44-898E-4814123D8ADF}" srcOrd="0" destOrd="0" presId="urn:microsoft.com/office/officeart/2005/8/layout/radial5"/>
    <dgm:cxn modelId="{0128A295-CF6E-BF43-B036-063EB2CEE032}" type="presOf" srcId="{D4E69F62-7FED-C745-BC74-F33A84C19A53}" destId="{EE5F85F1-1CFB-FE44-890A-A4CA779A1C55}" srcOrd="0" destOrd="0" presId="urn:microsoft.com/office/officeart/2005/8/layout/radial5"/>
    <dgm:cxn modelId="{E191A99A-2463-4F49-B35C-11B1186F1196}" srcId="{90609E15-C98A-F047-AFAF-677426D7E0EA}" destId="{1ED4160E-EBB4-4746-B660-41DA1A13FE5D}" srcOrd="0" destOrd="0" parTransId="{78EFAF98-7DCA-9B4E-AEE5-EFE131057B78}" sibTransId="{72AD6C9E-59E2-204A-A138-FFA26975E149}"/>
    <dgm:cxn modelId="{041F7E9B-5C3C-5849-80AF-70BD3271E045}" type="presOf" srcId="{8C67F3B3-0171-384C-BB3D-56A3A0841DB5}" destId="{7484F7F0-C763-DE42-9C9E-E9FE89400195}" srcOrd="0" destOrd="0" presId="urn:microsoft.com/office/officeart/2005/8/layout/radial5"/>
    <dgm:cxn modelId="{66E319B0-D10B-5849-9150-8BE03AEF5FCE}" type="presOf" srcId="{F904917C-0DBC-EF4B-8EBE-7041C8E126BF}" destId="{12D53D9B-A592-C64C-AC75-A61DEC1C48CB}" srcOrd="0" destOrd="0" presId="urn:microsoft.com/office/officeart/2005/8/layout/radial5"/>
    <dgm:cxn modelId="{AE2D9BB1-C556-2649-87E4-09C4AD361911}" srcId="{1ED4160E-EBB4-4746-B660-41DA1A13FE5D}" destId="{32DC01D1-6193-BB42-B8F5-50C59A4AC46B}" srcOrd="0" destOrd="0" parTransId="{82502552-A5DE-3442-ABCC-F4DDC3602049}" sibTransId="{6C604650-8E69-0B48-B7B3-F5E291A7F9C1}"/>
    <dgm:cxn modelId="{836673B3-A6EE-B440-AB3C-D1ACA63AEBD7}" type="presOf" srcId="{8D5AF781-5279-484D-B99E-1A58C0CDC47A}" destId="{357044C0-9458-904B-A5E1-24D7B574BFCB}" srcOrd="1" destOrd="0" presId="urn:microsoft.com/office/officeart/2005/8/layout/radial5"/>
    <dgm:cxn modelId="{1BF3B1BE-83EC-694E-8380-4DEDB67DA698}" type="presOf" srcId="{32DC01D1-6193-BB42-B8F5-50C59A4AC46B}" destId="{4B729DAE-70D8-4440-ADBB-7D6F9E70A5A6}" srcOrd="0" destOrd="0" presId="urn:microsoft.com/office/officeart/2005/8/layout/radial5"/>
    <dgm:cxn modelId="{F90CC6C6-D9D6-BC48-92DD-F54CC734C94D}" type="presOf" srcId="{8D5AF781-5279-484D-B99E-1A58C0CDC47A}" destId="{0ADC1EF5-E08E-534F-9D4F-AB3F522C32AA}" srcOrd="0" destOrd="0" presId="urn:microsoft.com/office/officeart/2005/8/layout/radial5"/>
    <dgm:cxn modelId="{D27896D4-71EE-4348-85A3-28DE6914BD60}" srcId="{1ED4160E-EBB4-4746-B660-41DA1A13FE5D}" destId="{D4E69F62-7FED-C745-BC74-F33A84C19A53}" srcOrd="3" destOrd="0" parTransId="{8C67F3B3-0171-384C-BB3D-56A3A0841DB5}" sibTransId="{B604AF9B-DF1E-3642-97D0-D30EB3F2DA82}"/>
    <dgm:cxn modelId="{686B9FD4-44EF-E54D-A831-9C988E851A0D}" type="presOf" srcId="{6ABC812D-50BC-A64B-A756-7069FA67BF65}" destId="{EE7CF5C8-414F-BA41-81E2-2FA3DC07ADC4}" srcOrd="0" destOrd="0" presId="urn:microsoft.com/office/officeart/2005/8/layout/radial5"/>
    <dgm:cxn modelId="{13D408F2-476B-3A48-9C87-3078DCEE7EFE}" type="presOf" srcId="{82502552-A5DE-3442-ABCC-F4DDC3602049}" destId="{8EF729FF-3E6C-2B49-A245-BEECA408520D}" srcOrd="1" destOrd="0" presId="urn:microsoft.com/office/officeart/2005/8/layout/radial5"/>
    <dgm:cxn modelId="{29D5EFF4-8D08-2841-87E3-F387D1324F69}" type="presOf" srcId="{1ED4160E-EBB4-4746-B660-41DA1A13FE5D}" destId="{5524FADB-B71F-5B49-B9A7-FD1A82BBD9C4}" srcOrd="0" destOrd="0" presId="urn:microsoft.com/office/officeart/2005/8/layout/radial5"/>
    <dgm:cxn modelId="{8B3BEA50-C87B-8B47-8CEC-A0D1D41BFD59}" type="presParOf" srcId="{D8CD475E-45BC-574D-ADC6-3AA27770B14D}" destId="{5524FADB-B71F-5B49-B9A7-FD1A82BBD9C4}" srcOrd="0" destOrd="0" presId="urn:microsoft.com/office/officeart/2005/8/layout/radial5"/>
    <dgm:cxn modelId="{C5BDC51B-2EB9-1745-837B-0E22C72D7CAE}" type="presParOf" srcId="{D8CD475E-45BC-574D-ADC6-3AA27770B14D}" destId="{63E6E12E-97E0-9444-B779-3B027E6C736A}" srcOrd="1" destOrd="0" presId="urn:microsoft.com/office/officeart/2005/8/layout/radial5"/>
    <dgm:cxn modelId="{283AB3AE-F147-3146-AD53-D3E757AA7CC9}" type="presParOf" srcId="{63E6E12E-97E0-9444-B779-3B027E6C736A}" destId="{8EF729FF-3E6C-2B49-A245-BEECA408520D}" srcOrd="0" destOrd="0" presId="urn:microsoft.com/office/officeart/2005/8/layout/radial5"/>
    <dgm:cxn modelId="{53D7487A-9852-7F44-BF13-9D4108825F68}" type="presParOf" srcId="{D8CD475E-45BC-574D-ADC6-3AA27770B14D}" destId="{4B729DAE-70D8-4440-ADBB-7D6F9E70A5A6}" srcOrd="2" destOrd="0" presId="urn:microsoft.com/office/officeart/2005/8/layout/radial5"/>
    <dgm:cxn modelId="{334FA154-F52F-8B4B-BABD-E335B3CFFB43}" type="presParOf" srcId="{D8CD475E-45BC-574D-ADC6-3AA27770B14D}" destId="{18A2ABB7-7B90-2A44-898E-4814123D8ADF}" srcOrd="3" destOrd="0" presId="urn:microsoft.com/office/officeart/2005/8/layout/radial5"/>
    <dgm:cxn modelId="{57B92677-AE16-6D43-BAAD-E827AD999677}" type="presParOf" srcId="{18A2ABB7-7B90-2A44-898E-4814123D8ADF}" destId="{31F25C55-1400-A640-A11D-3CDE7D49C4DF}" srcOrd="0" destOrd="0" presId="urn:microsoft.com/office/officeart/2005/8/layout/radial5"/>
    <dgm:cxn modelId="{872DCDA5-808D-8545-8C12-A00C7910AC8C}" type="presParOf" srcId="{D8CD475E-45BC-574D-ADC6-3AA27770B14D}" destId="{EE7CF5C8-414F-BA41-81E2-2FA3DC07ADC4}" srcOrd="4" destOrd="0" presId="urn:microsoft.com/office/officeart/2005/8/layout/radial5"/>
    <dgm:cxn modelId="{E7E34B0D-1C49-4D42-9534-367D70732970}" type="presParOf" srcId="{D8CD475E-45BC-574D-ADC6-3AA27770B14D}" destId="{0ADC1EF5-E08E-534F-9D4F-AB3F522C32AA}" srcOrd="5" destOrd="0" presId="urn:microsoft.com/office/officeart/2005/8/layout/radial5"/>
    <dgm:cxn modelId="{886B5FF7-A7A3-744F-95C8-39F48C5E20D3}" type="presParOf" srcId="{0ADC1EF5-E08E-534F-9D4F-AB3F522C32AA}" destId="{357044C0-9458-904B-A5E1-24D7B574BFCB}" srcOrd="0" destOrd="0" presId="urn:microsoft.com/office/officeart/2005/8/layout/radial5"/>
    <dgm:cxn modelId="{69172641-D6D7-E340-987C-623825D9E3DE}" type="presParOf" srcId="{D8CD475E-45BC-574D-ADC6-3AA27770B14D}" destId="{12D53D9B-A592-C64C-AC75-A61DEC1C48CB}" srcOrd="6" destOrd="0" presId="urn:microsoft.com/office/officeart/2005/8/layout/radial5"/>
    <dgm:cxn modelId="{E5BC25CB-B2EA-684A-9839-4ADAAB4307A8}" type="presParOf" srcId="{D8CD475E-45BC-574D-ADC6-3AA27770B14D}" destId="{7484F7F0-C763-DE42-9C9E-E9FE89400195}" srcOrd="7" destOrd="0" presId="urn:microsoft.com/office/officeart/2005/8/layout/radial5"/>
    <dgm:cxn modelId="{439EB025-07BE-DB4F-939B-BAC63C600443}" type="presParOf" srcId="{7484F7F0-C763-DE42-9C9E-E9FE89400195}" destId="{DCA16FD1-4C27-DC47-B744-6E3C8072D03D}" srcOrd="0" destOrd="0" presId="urn:microsoft.com/office/officeart/2005/8/layout/radial5"/>
    <dgm:cxn modelId="{CC8C48A1-7547-4A44-B3E6-D3FF854E29FE}" type="presParOf" srcId="{D8CD475E-45BC-574D-ADC6-3AA27770B14D}" destId="{EE5F85F1-1CFB-FE44-890A-A4CA779A1C55}" srcOrd="8" destOrd="0" presId="urn:microsoft.com/office/officeart/2005/8/layout/radial5"/>
    <dgm:cxn modelId="{C97BD38E-3EBB-394C-83B3-0E3A1AE6750E}" type="presParOf" srcId="{D8CD475E-45BC-574D-ADC6-3AA27770B14D}" destId="{7A46B6E0-FDD2-944B-AF3C-9CA0EECBE185}" srcOrd="9" destOrd="0" presId="urn:microsoft.com/office/officeart/2005/8/layout/radial5"/>
    <dgm:cxn modelId="{FD187D21-4787-AB4E-ADAD-AECBCDB7BFCA}" type="presParOf" srcId="{7A46B6E0-FDD2-944B-AF3C-9CA0EECBE185}" destId="{F9553144-C998-074A-8B9A-D1747B8B67A1}" srcOrd="0" destOrd="0" presId="urn:microsoft.com/office/officeart/2005/8/layout/radial5"/>
    <dgm:cxn modelId="{D95117BA-B2BB-4143-9390-3B6874E5A875}" type="presParOf" srcId="{D8CD475E-45BC-574D-ADC6-3AA27770B14D}" destId="{B100ED9F-C97F-8D4C-9708-E6258757ADB6}"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5CCD4F-0B3B-4D83-9C51-8C7E0DDFD86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DC59E6E-A81A-46B1-AFFE-F0A0D2A209F9}">
      <dgm:prSet/>
      <dgm:spPr/>
      <dgm:t>
        <a:bodyPr/>
        <a:lstStyle/>
        <a:p>
          <a:r>
            <a:rPr lang="en-US"/>
            <a:t>Understand postgraduate education as a public good and a social justice issue</a:t>
          </a:r>
        </a:p>
      </dgm:t>
    </dgm:pt>
    <dgm:pt modelId="{F16780FC-073C-4ABB-84ED-76FAB3A16D6B}" type="parTrans" cxnId="{5ED32E69-A68D-4BAA-A2C7-71544277A404}">
      <dgm:prSet/>
      <dgm:spPr/>
      <dgm:t>
        <a:bodyPr/>
        <a:lstStyle/>
        <a:p>
          <a:endParaRPr lang="en-US"/>
        </a:p>
      </dgm:t>
    </dgm:pt>
    <dgm:pt modelId="{F5AD22CE-BEA2-444A-9A42-27913593A14D}" type="sibTrans" cxnId="{5ED32E69-A68D-4BAA-A2C7-71544277A404}">
      <dgm:prSet/>
      <dgm:spPr/>
      <dgm:t>
        <a:bodyPr/>
        <a:lstStyle/>
        <a:p>
          <a:endParaRPr lang="en-US"/>
        </a:p>
      </dgm:t>
    </dgm:pt>
    <dgm:pt modelId="{B8AA764D-5681-43A8-96D5-7D118536CC46}">
      <dgm:prSet/>
      <dgm:spPr/>
      <dgm:t>
        <a:bodyPr/>
        <a:lstStyle/>
        <a:p>
          <a:r>
            <a:rPr lang="en-US"/>
            <a:t>But…</a:t>
          </a:r>
        </a:p>
      </dgm:t>
    </dgm:pt>
    <dgm:pt modelId="{327ADB1A-6C35-4FD3-AC81-DE0CA8888103}" type="parTrans" cxnId="{BB9E5F98-FD06-4E5E-9FE8-FB74EB1EB3B3}">
      <dgm:prSet/>
      <dgm:spPr/>
      <dgm:t>
        <a:bodyPr/>
        <a:lstStyle/>
        <a:p>
          <a:endParaRPr lang="en-US"/>
        </a:p>
      </dgm:t>
    </dgm:pt>
    <dgm:pt modelId="{8642BB35-8AF7-4DD0-87E9-6D53F62BCAE9}" type="sibTrans" cxnId="{BB9E5F98-FD06-4E5E-9FE8-FB74EB1EB3B3}">
      <dgm:prSet/>
      <dgm:spPr/>
      <dgm:t>
        <a:bodyPr/>
        <a:lstStyle/>
        <a:p>
          <a:endParaRPr lang="en-US"/>
        </a:p>
      </dgm:t>
    </dgm:pt>
    <dgm:pt modelId="{CA28A78F-8327-4518-8D15-7F018B4D2D73}">
      <dgm:prSet/>
      <dgm:spPr/>
      <dgm:t>
        <a:bodyPr/>
        <a:lstStyle/>
        <a:p>
          <a:r>
            <a:rPr lang="en-US"/>
            <a:t>Enormous differences in institutional contexts</a:t>
          </a:r>
        </a:p>
      </dgm:t>
    </dgm:pt>
    <dgm:pt modelId="{78C0E2DF-B0DD-4929-9563-6BE7996E17B8}" type="parTrans" cxnId="{E937D348-CB44-49B1-B90E-E14FEFBE7494}">
      <dgm:prSet/>
      <dgm:spPr/>
      <dgm:t>
        <a:bodyPr/>
        <a:lstStyle/>
        <a:p>
          <a:endParaRPr lang="en-US"/>
        </a:p>
      </dgm:t>
    </dgm:pt>
    <dgm:pt modelId="{C3CF8392-A1B3-4C70-9B8C-0342D6BB128E}" type="sibTrans" cxnId="{E937D348-CB44-49B1-B90E-E14FEFBE7494}">
      <dgm:prSet/>
      <dgm:spPr/>
      <dgm:t>
        <a:bodyPr/>
        <a:lstStyle/>
        <a:p>
          <a:endParaRPr lang="en-US"/>
        </a:p>
      </dgm:t>
    </dgm:pt>
    <dgm:pt modelId="{EDF7A618-C35B-4CA7-8E95-4609039199FB}">
      <dgm:prSet/>
      <dgm:spPr/>
      <dgm:t>
        <a:bodyPr/>
        <a:lstStyle/>
        <a:p>
          <a:r>
            <a:rPr lang="en-US" dirty="0"/>
            <a:t>Enormous differences in understandings of role of the university, research and postgraduate education</a:t>
          </a:r>
        </a:p>
      </dgm:t>
    </dgm:pt>
    <dgm:pt modelId="{F99F8A0B-E06B-4EF8-8C9D-74B6EACF05CD}" type="parTrans" cxnId="{73C2AE1F-4564-4516-9FB5-AFA09DDD26E0}">
      <dgm:prSet/>
      <dgm:spPr/>
      <dgm:t>
        <a:bodyPr/>
        <a:lstStyle/>
        <a:p>
          <a:endParaRPr lang="en-US"/>
        </a:p>
      </dgm:t>
    </dgm:pt>
    <dgm:pt modelId="{ECFFD91F-4C36-4C1E-846B-C17F48A466AF}" type="sibTrans" cxnId="{73C2AE1F-4564-4516-9FB5-AFA09DDD26E0}">
      <dgm:prSet/>
      <dgm:spPr/>
      <dgm:t>
        <a:bodyPr/>
        <a:lstStyle/>
        <a:p>
          <a:endParaRPr lang="en-US"/>
        </a:p>
      </dgm:t>
    </dgm:pt>
    <dgm:pt modelId="{03B4598D-3229-0D49-A30E-421C29B77991}" type="pres">
      <dgm:prSet presAssocID="{705CCD4F-0B3B-4D83-9C51-8C7E0DDFD86C}" presName="linear" presStyleCnt="0">
        <dgm:presLayoutVars>
          <dgm:animLvl val="lvl"/>
          <dgm:resizeHandles val="exact"/>
        </dgm:presLayoutVars>
      </dgm:prSet>
      <dgm:spPr/>
    </dgm:pt>
    <dgm:pt modelId="{33EDFC7F-513E-EE44-8B22-1DD823E6F233}" type="pres">
      <dgm:prSet presAssocID="{FDC59E6E-A81A-46B1-AFFE-F0A0D2A209F9}" presName="parentText" presStyleLbl="node1" presStyleIdx="0" presStyleCnt="4">
        <dgm:presLayoutVars>
          <dgm:chMax val="0"/>
          <dgm:bulletEnabled val="1"/>
        </dgm:presLayoutVars>
      </dgm:prSet>
      <dgm:spPr/>
    </dgm:pt>
    <dgm:pt modelId="{5F4B3AD1-F555-064B-820B-53E8F00FC979}" type="pres">
      <dgm:prSet presAssocID="{F5AD22CE-BEA2-444A-9A42-27913593A14D}" presName="spacer" presStyleCnt="0"/>
      <dgm:spPr/>
    </dgm:pt>
    <dgm:pt modelId="{8889B3CC-432B-C945-AFA7-ADF792745120}" type="pres">
      <dgm:prSet presAssocID="{B8AA764D-5681-43A8-96D5-7D118536CC46}" presName="parentText" presStyleLbl="node1" presStyleIdx="1" presStyleCnt="4">
        <dgm:presLayoutVars>
          <dgm:chMax val="0"/>
          <dgm:bulletEnabled val="1"/>
        </dgm:presLayoutVars>
      </dgm:prSet>
      <dgm:spPr/>
    </dgm:pt>
    <dgm:pt modelId="{1799CE7E-8078-824C-9C3B-FEB589BA2A5C}" type="pres">
      <dgm:prSet presAssocID="{8642BB35-8AF7-4DD0-87E9-6D53F62BCAE9}" presName="spacer" presStyleCnt="0"/>
      <dgm:spPr/>
    </dgm:pt>
    <dgm:pt modelId="{8505D1DB-4C8D-8348-A4F4-4C350F058B12}" type="pres">
      <dgm:prSet presAssocID="{CA28A78F-8327-4518-8D15-7F018B4D2D73}" presName="parentText" presStyleLbl="node1" presStyleIdx="2" presStyleCnt="4">
        <dgm:presLayoutVars>
          <dgm:chMax val="0"/>
          <dgm:bulletEnabled val="1"/>
        </dgm:presLayoutVars>
      </dgm:prSet>
      <dgm:spPr/>
    </dgm:pt>
    <dgm:pt modelId="{F993810E-2E2D-CA40-8E03-8A99F2B55E1B}" type="pres">
      <dgm:prSet presAssocID="{C3CF8392-A1B3-4C70-9B8C-0342D6BB128E}" presName="spacer" presStyleCnt="0"/>
      <dgm:spPr/>
    </dgm:pt>
    <dgm:pt modelId="{0BA507EE-34E7-124C-8172-E8795B0AD3CF}" type="pres">
      <dgm:prSet presAssocID="{EDF7A618-C35B-4CA7-8E95-4609039199FB}" presName="parentText" presStyleLbl="node1" presStyleIdx="3" presStyleCnt="4">
        <dgm:presLayoutVars>
          <dgm:chMax val="0"/>
          <dgm:bulletEnabled val="1"/>
        </dgm:presLayoutVars>
      </dgm:prSet>
      <dgm:spPr/>
    </dgm:pt>
  </dgm:ptLst>
  <dgm:cxnLst>
    <dgm:cxn modelId="{4988BC02-7AD5-DD49-B2C7-6E5AAB477512}" type="presOf" srcId="{EDF7A618-C35B-4CA7-8E95-4609039199FB}" destId="{0BA507EE-34E7-124C-8172-E8795B0AD3CF}" srcOrd="0" destOrd="0" presId="urn:microsoft.com/office/officeart/2005/8/layout/vList2"/>
    <dgm:cxn modelId="{73C2AE1F-4564-4516-9FB5-AFA09DDD26E0}" srcId="{705CCD4F-0B3B-4D83-9C51-8C7E0DDFD86C}" destId="{EDF7A618-C35B-4CA7-8E95-4609039199FB}" srcOrd="3" destOrd="0" parTransId="{F99F8A0B-E06B-4EF8-8C9D-74B6EACF05CD}" sibTransId="{ECFFD91F-4C36-4C1E-846B-C17F48A466AF}"/>
    <dgm:cxn modelId="{01011C23-2AFA-EE41-B696-5182E6228177}" type="presOf" srcId="{CA28A78F-8327-4518-8D15-7F018B4D2D73}" destId="{8505D1DB-4C8D-8348-A4F4-4C350F058B12}" srcOrd="0" destOrd="0" presId="urn:microsoft.com/office/officeart/2005/8/layout/vList2"/>
    <dgm:cxn modelId="{9CE25C2A-69F9-464B-94C6-D1488452F2DD}" type="presOf" srcId="{FDC59E6E-A81A-46B1-AFFE-F0A0D2A209F9}" destId="{33EDFC7F-513E-EE44-8B22-1DD823E6F233}" srcOrd="0" destOrd="0" presId="urn:microsoft.com/office/officeart/2005/8/layout/vList2"/>
    <dgm:cxn modelId="{E937D348-CB44-49B1-B90E-E14FEFBE7494}" srcId="{705CCD4F-0B3B-4D83-9C51-8C7E0DDFD86C}" destId="{CA28A78F-8327-4518-8D15-7F018B4D2D73}" srcOrd="2" destOrd="0" parTransId="{78C0E2DF-B0DD-4929-9563-6BE7996E17B8}" sibTransId="{C3CF8392-A1B3-4C70-9B8C-0342D6BB128E}"/>
    <dgm:cxn modelId="{5ED32E69-A68D-4BAA-A2C7-71544277A404}" srcId="{705CCD4F-0B3B-4D83-9C51-8C7E0DDFD86C}" destId="{FDC59E6E-A81A-46B1-AFFE-F0A0D2A209F9}" srcOrd="0" destOrd="0" parTransId="{F16780FC-073C-4ABB-84ED-76FAB3A16D6B}" sibTransId="{F5AD22CE-BEA2-444A-9A42-27913593A14D}"/>
    <dgm:cxn modelId="{4161E772-3ABB-F34F-A04C-5F9FDA8EF5A0}" type="presOf" srcId="{B8AA764D-5681-43A8-96D5-7D118536CC46}" destId="{8889B3CC-432B-C945-AFA7-ADF792745120}" srcOrd="0" destOrd="0" presId="urn:microsoft.com/office/officeart/2005/8/layout/vList2"/>
    <dgm:cxn modelId="{BB9E5F98-FD06-4E5E-9FE8-FB74EB1EB3B3}" srcId="{705CCD4F-0B3B-4D83-9C51-8C7E0DDFD86C}" destId="{B8AA764D-5681-43A8-96D5-7D118536CC46}" srcOrd="1" destOrd="0" parTransId="{327ADB1A-6C35-4FD3-AC81-DE0CA8888103}" sibTransId="{8642BB35-8AF7-4DD0-87E9-6D53F62BCAE9}"/>
    <dgm:cxn modelId="{1BED50FB-F54A-E341-9AAA-E7C1DFC4EEF8}" type="presOf" srcId="{705CCD4F-0B3B-4D83-9C51-8C7E0DDFD86C}" destId="{03B4598D-3229-0D49-A30E-421C29B77991}" srcOrd="0" destOrd="0" presId="urn:microsoft.com/office/officeart/2005/8/layout/vList2"/>
    <dgm:cxn modelId="{229D8689-064B-B44D-8C0E-817984DCAF96}" type="presParOf" srcId="{03B4598D-3229-0D49-A30E-421C29B77991}" destId="{33EDFC7F-513E-EE44-8B22-1DD823E6F233}" srcOrd="0" destOrd="0" presId="urn:microsoft.com/office/officeart/2005/8/layout/vList2"/>
    <dgm:cxn modelId="{65EF8B27-F251-A742-8415-FBCA5A4B72C6}" type="presParOf" srcId="{03B4598D-3229-0D49-A30E-421C29B77991}" destId="{5F4B3AD1-F555-064B-820B-53E8F00FC979}" srcOrd="1" destOrd="0" presId="urn:microsoft.com/office/officeart/2005/8/layout/vList2"/>
    <dgm:cxn modelId="{EBC177DC-CB1A-F54B-B5A6-7C300C4CA974}" type="presParOf" srcId="{03B4598D-3229-0D49-A30E-421C29B77991}" destId="{8889B3CC-432B-C945-AFA7-ADF792745120}" srcOrd="2" destOrd="0" presId="urn:microsoft.com/office/officeart/2005/8/layout/vList2"/>
    <dgm:cxn modelId="{343CF64A-77E0-A94D-A7D9-3EB9EB645E0F}" type="presParOf" srcId="{03B4598D-3229-0D49-A30E-421C29B77991}" destId="{1799CE7E-8078-824C-9C3B-FEB589BA2A5C}" srcOrd="3" destOrd="0" presId="urn:microsoft.com/office/officeart/2005/8/layout/vList2"/>
    <dgm:cxn modelId="{BC440EEA-10D1-574A-B5A4-1806B2B96D8C}" type="presParOf" srcId="{03B4598D-3229-0D49-A30E-421C29B77991}" destId="{8505D1DB-4C8D-8348-A4F4-4C350F058B12}" srcOrd="4" destOrd="0" presId="urn:microsoft.com/office/officeart/2005/8/layout/vList2"/>
    <dgm:cxn modelId="{D457B2DB-5E7F-C84E-8BDA-64E31F80EECF}" type="presParOf" srcId="{03B4598D-3229-0D49-A30E-421C29B77991}" destId="{F993810E-2E2D-CA40-8E03-8A99F2B55E1B}" srcOrd="5" destOrd="0" presId="urn:microsoft.com/office/officeart/2005/8/layout/vList2"/>
    <dgm:cxn modelId="{92C1688F-4DE0-FF4B-9EF5-F7A13E5B8D07}" type="presParOf" srcId="{03B4598D-3229-0D49-A30E-421C29B77991}" destId="{0BA507EE-34E7-124C-8172-E8795B0AD3C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C2EC3C-EE01-4652-B9C4-ADFB47F8B0F7}" type="doc">
      <dgm:prSet loTypeId="urn:microsoft.com/office/officeart/2018/5/layout/IconLeafLabelList" loCatId="icon" qsTypeId="urn:microsoft.com/office/officeart/2005/8/quickstyle/3d1" qsCatId="3D" csTypeId="urn:microsoft.com/office/officeart/2005/8/colors/colorful4" csCatId="colorful" phldr="1"/>
      <dgm:spPr/>
      <dgm:t>
        <a:bodyPr/>
        <a:lstStyle/>
        <a:p>
          <a:endParaRPr lang="en-US"/>
        </a:p>
      </dgm:t>
    </dgm:pt>
    <dgm:pt modelId="{8DDE917D-1764-43D3-94FF-F30D70044405}">
      <dgm:prSet/>
      <dgm:spPr/>
      <dgm:t>
        <a:bodyPr/>
        <a:lstStyle/>
        <a:p>
          <a:pPr>
            <a:lnSpc>
              <a:spcPct val="100000"/>
            </a:lnSpc>
            <a:defRPr cap="all"/>
          </a:pPr>
          <a:r>
            <a:rPr lang="en-US"/>
            <a:t>Transformative nature of science</a:t>
          </a:r>
        </a:p>
      </dgm:t>
    </dgm:pt>
    <dgm:pt modelId="{7BF56868-AAAA-4F26-ACBA-41125546CDFD}" type="parTrans" cxnId="{541B8F2C-6553-4F75-93FC-E039E901B618}">
      <dgm:prSet/>
      <dgm:spPr/>
      <dgm:t>
        <a:bodyPr/>
        <a:lstStyle/>
        <a:p>
          <a:endParaRPr lang="en-US"/>
        </a:p>
      </dgm:t>
    </dgm:pt>
    <dgm:pt modelId="{9685329D-375F-44F2-9065-1F2D92AECC0E}" type="sibTrans" cxnId="{541B8F2C-6553-4F75-93FC-E039E901B618}">
      <dgm:prSet/>
      <dgm:spPr/>
      <dgm:t>
        <a:bodyPr/>
        <a:lstStyle/>
        <a:p>
          <a:endParaRPr lang="en-US"/>
        </a:p>
      </dgm:t>
    </dgm:pt>
    <dgm:pt modelId="{D93F456E-5805-4CAE-9384-F92CF4B1022C}">
      <dgm:prSet/>
      <dgm:spPr/>
      <dgm:t>
        <a:bodyPr/>
        <a:lstStyle/>
        <a:p>
          <a:pPr>
            <a:lnSpc>
              <a:spcPct val="100000"/>
            </a:lnSpc>
            <a:defRPr cap="all"/>
          </a:pPr>
          <a:r>
            <a:rPr lang="en-US"/>
            <a:t>Impact of science</a:t>
          </a:r>
        </a:p>
      </dgm:t>
    </dgm:pt>
    <dgm:pt modelId="{980F1CCC-711C-4D73-8852-0800FED24A99}" type="parTrans" cxnId="{3D0CA148-52C3-489C-A9ED-5E7C2F4C69C9}">
      <dgm:prSet/>
      <dgm:spPr/>
      <dgm:t>
        <a:bodyPr/>
        <a:lstStyle/>
        <a:p>
          <a:endParaRPr lang="en-US"/>
        </a:p>
      </dgm:t>
    </dgm:pt>
    <dgm:pt modelId="{0F309B66-AC88-46AA-A0E1-ACBB06197527}" type="sibTrans" cxnId="{3D0CA148-52C3-489C-A9ED-5E7C2F4C69C9}">
      <dgm:prSet/>
      <dgm:spPr/>
      <dgm:t>
        <a:bodyPr/>
        <a:lstStyle/>
        <a:p>
          <a:endParaRPr lang="en-US"/>
        </a:p>
      </dgm:t>
    </dgm:pt>
    <dgm:pt modelId="{4B1F567A-E5BC-43D3-AC76-0168655BB8FA}" type="pres">
      <dgm:prSet presAssocID="{A5C2EC3C-EE01-4652-B9C4-ADFB47F8B0F7}" presName="root" presStyleCnt="0">
        <dgm:presLayoutVars>
          <dgm:dir/>
          <dgm:resizeHandles val="exact"/>
        </dgm:presLayoutVars>
      </dgm:prSet>
      <dgm:spPr/>
    </dgm:pt>
    <dgm:pt modelId="{E8B5F6C8-12A2-4490-9AC0-D1AC1FA908EA}" type="pres">
      <dgm:prSet presAssocID="{8DDE917D-1764-43D3-94FF-F30D70044405}" presName="compNode" presStyleCnt="0"/>
      <dgm:spPr/>
    </dgm:pt>
    <dgm:pt modelId="{48286BA3-EFE0-459F-AE73-94F2F9426433}" type="pres">
      <dgm:prSet presAssocID="{8DDE917D-1764-43D3-94FF-F30D70044405}" presName="iconBgRect" presStyleLbl="bgShp" presStyleIdx="0" presStyleCnt="2"/>
      <dgm:spPr>
        <a:prstGeom prst="round2DiagRect">
          <a:avLst>
            <a:gd name="adj1" fmla="val 29727"/>
            <a:gd name="adj2" fmla="val 0"/>
          </a:avLst>
        </a:prstGeom>
      </dgm:spPr>
    </dgm:pt>
    <dgm:pt modelId="{874BC617-FA64-494F-A5E9-EAF52B6CF7E4}" type="pres">
      <dgm:prSet presAssocID="{8DDE917D-1764-43D3-94FF-F30D7004440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FC5F1A0D-175F-4C8A-82BA-F36854551F5D}" type="pres">
      <dgm:prSet presAssocID="{8DDE917D-1764-43D3-94FF-F30D70044405}" presName="spaceRect" presStyleCnt="0"/>
      <dgm:spPr/>
    </dgm:pt>
    <dgm:pt modelId="{79B164B5-2AAA-4508-A7A5-4B2487E42CE4}" type="pres">
      <dgm:prSet presAssocID="{8DDE917D-1764-43D3-94FF-F30D70044405}" presName="textRect" presStyleLbl="revTx" presStyleIdx="0" presStyleCnt="2">
        <dgm:presLayoutVars>
          <dgm:chMax val="1"/>
          <dgm:chPref val="1"/>
        </dgm:presLayoutVars>
      </dgm:prSet>
      <dgm:spPr/>
    </dgm:pt>
    <dgm:pt modelId="{154DBD43-E965-4D2D-A93F-F08FABD3E881}" type="pres">
      <dgm:prSet presAssocID="{9685329D-375F-44F2-9065-1F2D92AECC0E}" presName="sibTrans" presStyleCnt="0"/>
      <dgm:spPr/>
    </dgm:pt>
    <dgm:pt modelId="{51DD9749-7978-4519-837B-A818305786B2}" type="pres">
      <dgm:prSet presAssocID="{D93F456E-5805-4CAE-9384-F92CF4B1022C}" presName="compNode" presStyleCnt="0"/>
      <dgm:spPr/>
    </dgm:pt>
    <dgm:pt modelId="{640CD5D7-A3CC-4E9F-A75E-EDA82078C0B3}" type="pres">
      <dgm:prSet presAssocID="{D93F456E-5805-4CAE-9384-F92CF4B1022C}" presName="iconBgRect" presStyleLbl="bgShp" presStyleIdx="1" presStyleCnt="2"/>
      <dgm:spPr>
        <a:prstGeom prst="round2DiagRect">
          <a:avLst>
            <a:gd name="adj1" fmla="val 29727"/>
            <a:gd name="adj2" fmla="val 0"/>
          </a:avLst>
        </a:prstGeom>
      </dgm:spPr>
    </dgm:pt>
    <dgm:pt modelId="{52357D2C-4324-4D4A-9D1D-69D5A7E5F1AD}" type="pres">
      <dgm:prSet presAssocID="{D93F456E-5805-4CAE-9384-F92CF4B1022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ask"/>
        </a:ext>
      </dgm:extLst>
    </dgm:pt>
    <dgm:pt modelId="{155DA8A6-565E-4521-8670-0E6A61E9F856}" type="pres">
      <dgm:prSet presAssocID="{D93F456E-5805-4CAE-9384-F92CF4B1022C}" presName="spaceRect" presStyleCnt="0"/>
      <dgm:spPr/>
    </dgm:pt>
    <dgm:pt modelId="{4251CC05-B34C-4726-A23D-3A297E88B922}" type="pres">
      <dgm:prSet presAssocID="{D93F456E-5805-4CAE-9384-F92CF4B1022C}" presName="textRect" presStyleLbl="revTx" presStyleIdx="1" presStyleCnt="2">
        <dgm:presLayoutVars>
          <dgm:chMax val="1"/>
          <dgm:chPref val="1"/>
        </dgm:presLayoutVars>
      </dgm:prSet>
      <dgm:spPr/>
    </dgm:pt>
  </dgm:ptLst>
  <dgm:cxnLst>
    <dgm:cxn modelId="{541B8F2C-6553-4F75-93FC-E039E901B618}" srcId="{A5C2EC3C-EE01-4652-B9C4-ADFB47F8B0F7}" destId="{8DDE917D-1764-43D3-94FF-F30D70044405}" srcOrd="0" destOrd="0" parTransId="{7BF56868-AAAA-4F26-ACBA-41125546CDFD}" sibTransId="{9685329D-375F-44F2-9065-1F2D92AECC0E}"/>
    <dgm:cxn modelId="{CF3BB639-EB66-4179-94BD-F1002749E1FE}" type="presOf" srcId="{D93F456E-5805-4CAE-9384-F92CF4B1022C}" destId="{4251CC05-B34C-4726-A23D-3A297E88B922}" srcOrd="0" destOrd="0" presId="urn:microsoft.com/office/officeart/2018/5/layout/IconLeafLabelList"/>
    <dgm:cxn modelId="{3D0CA148-52C3-489C-A9ED-5E7C2F4C69C9}" srcId="{A5C2EC3C-EE01-4652-B9C4-ADFB47F8B0F7}" destId="{D93F456E-5805-4CAE-9384-F92CF4B1022C}" srcOrd="1" destOrd="0" parTransId="{980F1CCC-711C-4D73-8852-0800FED24A99}" sibTransId="{0F309B66-AC88-46AA-A0E1-ACBB06197527}"/>
    <dgm:cxn modelId="{C68F6DA4-C02E-48DA-81D4-E6F1841E77B4}" type="presOf" srcId="{A5C2EC3C-EE01-4652-B9C4-ADFB47F8B0F7}" destId="{4B1F567A-E5BC-43D3-AC76-0168655BB8FA}" srcOrd="0" destOrd="0" presId="urn:microsoft.com/office/officeart/2018/5/layout/IconLeafLabelList"/>
    <dgm:cxn modelId="{115970B7-2FA8-4DF1-8639-FF11C5EAD88F}" type="presOf" srcId="{8DDE917D-1764-43D3-94FF-F30D70044405}" destId="{79B164B5-2AAA-4508-A7A5-4B2487E42CE4}" srcOrd="0" destOrd="0" presId="urn:microsoft.com/office/officeart/2018/5/layout/IconLeafLabelList"/>
    <dgm:cxn modelId="{33FD9D4D-6406-42C3-9C8B-275D0E58F508}" type="presParOf" srcId="{4B1F567A-E5BC-43D3-AC76-0168655BB8FA}" destId="{E8B5F6C8-12A2-4490-9AC0-D1AC1FA908EA}" srcOrd="0" destOrd="0" presId="urn:microsoft.com/office/officeart/2018/5/layout/IconLeafLabelList"/>
    <dgm:cxn modelId="{CA64B5DD-FDDE-406B-BAF6-DE096A0E3120}" type="presParOf" srcId="{E8B5F6C8-12A2-4490-9AC0-D1AC1FA908EA}" destId="{48286BA3-EFE0-459F-AE73-94F2F9426433}" srcOrd="0" destOrd="0" presId="urn:microsoft.com/office/officeart/2018/5/layout/IconLeafLabelList"/>
    <dgm:cxn modelId="{38C6446E-0E48-41C9-BAE0-25D58E6EAFE1}" type="presParOf" srcId="{E8B5F6C8-12A2-4490-9AC0-D1AC1FA908EA}" destId="{874BC617-FA64-494F-A5E9-EAF52B6CF7E4}" srcOrd="1" destOrd="0" presId="urn:microsoft.com/office/officeart/2018/5/layout/IconLeafLabelList"/>
    <dgm:cxn modelId="{C6C931A0-80B1-4F4F-9267-BD4D2F0FD8B0}" type="presParOf" srcId="{E8B5F6C8-12A2-4490-9AC0-D1AC1FA908EA}" destId="{FC5F1A0D-175F-4C8A-82BA-F36854551F5D}" srcOrd="2" destOrd="0" presId="urn:microsoft.com/office/officeart/2018/5/layout/IconLeafLabelList"/>
    <dgm:cxn modelId="{0F9633D7-4C20-4DA1-962F-73643124D4ED}" type="presParOf" srcId="{E8B5F6C8-12A2-4490-9AC0-D1AC1FA908EA}" destId="{79B164B5-2AAA-4508-A7A5-4B2487E42CE4}" srcOrd="3" destOrd="0" presId="urn:microsoft.com/office/officeart/2018/5/layout/IconLeafLabelList"/>
    <dgm:cxn modelId="{7C66756B-0AC8-4749-A9EB-E74FBCE57B55}" type="presParOf" srcId="{4B1F567A-E5BC-43D3-AC76-0168655BB8FA}" destId="{154DBD43-E965-4D2D-A93F-F08FABD3E881}" srcOrd="1" destOrd="0" presId="urn:microsoft.com/office/officeart/2018/5/layout/IconLeafLabelList"/>
    <dgm:cxn modelId="{EDBE3566-6702-45F1-8B5D-BDEA3FE1299C}" type="presParOf" srcId="{4B1F567A-E5BC-43D3-AC76-0168655BB8FA}" destId="{51DD9749-7978-4519-837B-A818305786B2}" srcOrd="2" destOrd="0" presId="urn:microsoft.com/office/officeart/2018/5/layout/IconLeafLabelList"/>
    <dgm:cxn modelId="{E26070A5-4209-4DB4-8F2A-8B2B62FF7EF0}" type="presParOf" srcId="{51DD9749-7978-4519-837B-A818305786B2}" destId="{640CD5D7-A3CC-4E9F-A75E-EDA82078C0B3}" srcOrd="0" destOrd="0" presId="urn:microsoft.com/office/officeart/2018/5/layout/IconLeafLabelList"/>
    <dgm:cxn modelId="{9F4D393E-DA4C-421B-99F3-B18E537AE457}" type="presParOf" srcId="{51DD9749-7978-4519-837B-A818305786B2}" destId="{52357D2C-4324-4D4A-9D1D-69D5A7E5F1AD}" srcOrd="1" destOrd="0" presId="urn:microsoft.com/office/officeart/2018/5/layout/IconLeafLabelList"/>
    <dgm:cxn modelId="{90B87B04-FEDA-4C8C-B021-D2472A5B27EA}" type="presParOf" srcId="{51DD9749-7978-4519-837B-A818305786B2}" destId="{155DA8A6-565E-4521-8670-0E6A61E9F856}" srcOrd="2" destOrd="0" presId="urn:microsoft.com/office/officeart/2018/5/layout/IconLeafLabelList"/>
    <dgm:cxn modelId="{6E4B0E0B-AB2C-4E9B-9584-BF6BEAFE3ABE}" type="presParOf" srcId="{51DD9749-7978-4519-837B-A818305786B2}" destId="{4251CC05-B34C-4726-A23D-3A297E88B92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D4E709-6A6F-458E-B7FA-32C701EE1D97}"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025C6796-ADF6-45D3-96F2-DBF11340AFB5}">
      <dgm:prSet/>
      <dgm:spPr/>
      <dgm:t>
        <a:bodyPr/>
        <a:lstStyle/>
        <a:p>
          <a:r>
            <a:rPr lang="en-US"/>
            <a:t>Hierarchies of knowledge</a:t>
          </a:r>
        </a:p>
      </dgm:t>
    </dgm:pt>
    <dgm:pt modelId="{10C4A0BD-53A4-4A66-8869-7F3564E7E528}" type="parTrans" cxnId="{E09DA744-BD57-47EB-8EE4-A9A5549878D8}">
      <dgm:prSet/>
      <dgm:spPr/>
      <dgm:t>
        <a:bodyPr/>
        <a:lstStyle/>
        <a:p>
          <a:endParaRPr lang="en-US"/>
        </a:p>
      </dgm:t>
    </dgm:pt>
    <dgm:pt modelId="{DC072568-8F81-43C7-B725-058F8B69B756}" type="sibTrans" cxnId="{E09DA744-BD57-47EB-8EE4-A9A5549878D8}">
      <dgm:prSet/>
      <dgm:spPr/>
      <dgm:t>
        <a:bodyPr/>
        <a:lstStyle/>
        <a:p>
          <a:endParaRPr lang="en-US"/>
        </a:p>
      </dgm:t>
    </dgm:pt>
    <dgm:pt modelId="{5F7F5048-D591-40AE-A86A-B70DAC2C345C}">
      <dgm:prSet/>
      <dgm:spPr/>
      <dgm:t>
        <a:bodyPr/>
        <a:lstStyle/>
        <a:p>
          <a:r>
            <a:rPr lang="en-US"/>
            <a:t>Absenting of experience</a:t>
          </a:r>
        </a:p>
      </dgm:t>
    </dgm:pt>
    <dgm:pt modelId="{651C1B46-E075-4DCB-BA8D-3C04038D228C}" type="parTrans" cxnId="{30B0CF93-8058-4D2E-BFE8-E29D0F28F0C3}">
      <dgm:prSet/>
      <dgm:spPr/>
      <dgm:t>
        <a:bodyPr/>
        <a:lstStyle/>
        <a:p>
          <a:endParaRPr lang="en-US"/>
        </a:p>
      </dgm:t>
    </dgm:pt>
    <dgm:pt modelId="{E2C1A55B-E8B7-4964-8075-7D8064131892}" type="sibTrans" cxnId="{30B0CF93-8058-4D2E-BFE8-E29D0F28F0C3}">
      <dgm:prSet/>
      <dgm:spPr/>
      <dgm:t>
        <a:bodyPr/>
        <a:lstStyle/>
        <a:p>
          <a:endParaRPr lang="en-US"/>
        </a:p>
      </dgm:t>
    </dgm:pt>
    <dgm:pt modelId="{6701BA99-8FFD-4D87-BBAC-02FD0BAC916C}">
      <dgm:prSet/>
      <dgm:spPr/>
      <dgm:t>
        <a:bodyPr/>
        <a:lstStyle/>
        <a:p>
          <a:r>
            <a:rPr lang="en-US"/>
            <a:t>Requirements of funders</a:t>
          </a:r>
        </a:p>
      </dgm:t>
    </dgm:pt>
    <dgm:pt modelId="{E9620CA7-DB71-4D61-B8A1-9FEC07199B2C}" type="parTrans" cxnId="{030EC6F3-0B95-459D-983C-2BA8B4B97B71}">
      <dgm:prSet/>
      <dgm:spPr/>
      <dgm:t>
        <a:bodyPr/>
        <a:lstStyle/>
        <a:p>
          <a:endParaRPr lang="en-US"/>
        </a:p>
      </dgm:t>
    </dgm:pt>
    <dgm:pt modelId="{5A66EBD4-97F3-4450-9A0E-3CE1616C3DD7}" type="sibTrans" cxnId="{030EC6F3-0B95-459D-983C-2BA8B4B97B71}">
      <dgm:prSet/>
      <dgm:spPr/>
      <dgm:t>
        <a:bodyPr/>
        <a:lstStyle/>
        <a:p>
          <a:endParaRPr lang="en-US"/>
        </a:p>
      </dgm:t>
    </dgm:pt>
    <dgm:pt modelId="{3F5004DC-1264-45FC-A3BA-44E7F3FB3FAE}">
      <dgm:prSet/>
      <dgm:spPr/>
      <dgm:t>
        <a:bodyPr/>
        <a:lstStyle/>
        <a:p>
          <a:r>
            <a:rPr lang="en-US"/>
            <a:t>Assumptions of funders</a:t>
          </a:r>
        </a:p>
      </dgm:t>
    </dgm:pt>
    <dgm:pt modelId="{31655E82-AF2C-4F4E-8756-EA511336031A}" type="parTrans" cxnId="{4809C1D8-D2A2-49F6-AC57-72C81E2421D1}">
      <dgm:prSet/>
      <dgm:spPr/>
      <dgm:t>
        <a:bodyPr/>
        <a:lstStyle/>
        <a:p>
          <a:endParaRPr lang="en-US"/>
        </a:p>
      </dgm:t>
    </dgm:pt>
    <dgm:pt modelId="{3F9F8349-314C-4516-8F62-4B19137C4002}" type="sibTrans" cxnId="{4809C1D8-D2A2-49F6-AC57-72C81E2421D1}">
      <dgm:prSet/>
      <dgm:spPr/>
      <dgm:t>
        <a:bodyPr/>
        <a:lstStyle/>
        <a:p>
          <a:endParaRPr lang="en-US"/>
        </a:p>
      </dgm:t>
    </dgm:pt>
    <dgm:pt modelId="{E147B013-4FA0-2D42-B847-B1DA5D411931}" type="pres">
      <dgm:prSet presAssocID="{6CD4E709-6A6F-458E-B7FA-32C701EE1D97}" presName="linear" presStyleCnt="0">
        <dgm:presLayoutVars>
          <dgm:animLvl val="lvl"/>
          <dgm:resizeHandles val="exact"/>
        </dgm:presLayoutVars>
      </dgm:prSet>
      <dgm:spPr/>
    </dgm:pt>
    <dgm:pt modelId="{E4C35F44-D7B6-964A-8933-CCD26305B121}" type="pres">
      <dgm:prSet presAssocID="{025C6796-ADF6-45D3-96F2-DBF11340AFB5}" presName="parentText" presStyleLbl="node1" presStyleIdx="0" presStyleCnt="4">
        <dgm:presLayoutVars>
          <dgm:chMax val="0"/>
          <dgm:bulletEnabled val="1"/>
        </dgm:presLayoutVars>
      </dgm:prSet>
      <dgm:spPr/>
    </dgm:pt>
    <dgm:pt modelId="{E25C254A-C56F-8644-ABAC-9CA8C195D2FD}" type="pres">
      <dgm:prSet presAssocID="{DC072568-8F81-43C7-B725-058F8B69B756}" presName="spacer" presStyleCnt="0"/>
      <dgm:spPr/>
    </dgm:pt>
    <dgm:pt modelId="{224EF111-119C-0241-9747-E3C664EA999A}" type="pres">
      <dgm:prSet presAssocID="{5F7F5048-D591-40AE-A86A-B70DAC2C345C}" presName="parentText" presStyleLbl="node1" presStyleIdx="1" presStyleCnt="4">
        <dgm:presLayoutVars>
          <dgm:chMax val="0"/>
          <dgm:bulletEnabled val="1"/>
        </dgm:presLayoutVars>
      </dgm:prSet>
      <dgm:spPr/>
    </dgm:pt>
    <dgm:pt modelId="{C452BE95-40E4-964E-8BDC-C08BAB15AFA0}" type="pres">
      <dgm:prSet presAssocID="{E2C1A55B-E8B7-4964-8075-7D8064131892}" presName="spacer" presStyleCnt="0"/>
      <dgm:spPr/>
    </dgm:pt>
    <dgm:pt modelId="{140BCEDF-3859-3E48-8277-5E9F2AF0F622}" type="pres">
      <dgm:prSet presAssocID="{6701BA99-8FFD-4D87-BBAC-02FD0BAC916C}" presName="parentText" presStyleLbl="node1" presStyleIdx="2" presStyleCnt="4">
        <dgm:presLayoutVars>
          <dgm:chMax val="0"/>
          <dgm:bulletEnabled val="1"/>
        </dgm:presLayoutVars>
      </dgm:prSet>
      <dgm:spPr/>
    </dgm:pt>
    <dgm:pt modelId="{5786B5D8-CCF5-7845-A489-416F8E196A6A}" type="pres">
      <dgm:prSet presAssocID="{5A66EBD4-97F3-4450-9A0E-3CE1616C3DD7}" presName="spacer" presStyleCnt="0"/>
      <dgm:spPr/>
    </dgm:pt>
    <dgm:pt modelId="{1AE9B8AC-928D-8442-BC5A-82997936720C}" type="pres">
      <dgm:prSet presAssocID="{3F5004DC-1264-45FC-A3BA-44E7F3FB3FAE}" presName="parentText" presStyleLbl="node1" presStyleIdx="3" presStyleCnt="4">
        <dgm:presLayoutVars>
          <dgm:chMax val="0"/>
          <dgm:bulletEnabled val="1"/>
        </dgm:presLayoutVars>
      </dgm:prSet>
      <dgm:spPr/>
    </dgm:pt>
  </dgm:ptLst>
  <dgm:cxnLst>
    <dgm:cxn modelId="{BE914F25-B892-B846-86C8-DD9AE158E299}" type="presOf" srcId="{6CD4E709-6A6F-458E-B7FA-32C701EE1D97}" destId="{E147B013-4FA0-2D42-B847-B1DA5D411931}" srcOrd="0" destOrd="0" presId="urn:microsoft.com/office/officeart/2005/8/layout/vList2"/>
    <dgm:cxn modelId="{E09DA744-BD57-47EB-8EE4-A9A5549878D8}" srcId="{6CD4E709-6A6F-458E-B7FA-32C701EE1D97}" destId="{025C6796-ADF6-45D3-96F2-DBF11340AFB5}" srcOrd="0" destOrd="0" parTransId="{10C4A0BD-53A4-4A66-8869-7F3564E7E528}" sibTransId="{DC072568-8F81-43C7-B725-058F8B69B756}"/>
    <dgm:cxn modelId="{EAEF4169-6F1E-6F4D-8178-0DB5A991CFA0}" type="presOf" srcId="{6701BA99-8FFD-4D87-BBAC-02FD0BAC916C}" destId="{140BCEDF-3859-3E48-8277-5E9F2AF0F622}" srcOrd="0" destOrd="0" presId="urn:microsoft.com/office/officeart/2005/8/layout/vList2"/>
    <dgm:cxn modelId="{D8E42859-48FF-C842-8CCC-B1FB8B31915B}" type="presOf" srcId="{5F7F5048-D591-40AE-A86A-B70DAC2C345C}" destId="{224EF111-119C-0241-9747-E3C664EA999A}" srcOrd="0" destOrd="0" presId="urn:microsoft.com/office/officeart/2005/8/layout/vList2"/>
    <dgm:cxn modelId="{30B0CF93-8058-4D2E-BFE8-E29D0F28F0C3}" srcId="{6CD4E709-6A6F-458E-B7FA-32C701EE1D97}" destId="{5F7F5048-D591-40AE-A86A-B70DAC2C345C}" srcOrd="1" destOrd="0" parTransId="{651C1B46-E075-4DCB-BA8D-3C04038D228C}" sibTransId="{E2C1A55B-E8B7-4964-8075-7D8064131892}"/>
    <dgm:cxn modelId="{197321A2-A4C2-5441-BF31-ADBD4589FE43}" type="presOf" srcId="{025C6796-ADF6-45D3-96F2-DBF11340AFB5}" destId="{E4C35F44-D7B6-964A-8933-CCD26305B121}" srcOrd="0" destOrd="0" presId="urn:microsoft.com/office/officeart/2005/8/layout/vList2"/>
    <dgm:cxn modelId="{05D4EBCB-6FB1-554F-90C4-BD6EE6664DF7}" type="presOf" srcId="{3F5004DC-1264-45FC-A3BA-44E7F3FB3FAE}" destId="{1AE9B8AC-928D-8442-BC5A-82997936720C}" srcOrd="0" destOrd="0" presId="urn:microsoft.com/office/officeart/2005/8/layout/vList2"/>
    <dgm:cxn modelId="{4809C1D8-D2A2-49F6-AC57-72C81E2421D1}" srcId="{6CD4E709-6A6F-458E-B7FA-32C701EE1D97}" destId="{3F5004DC-1264-45FC-A3BA-44E7F3FB3FAE}" srcOrd="3" destOrd="0" parTransId="{31655E82-AF2C-4F4E-8756-EA511336031A}" sibTransId="{3F9F8349-314C-4516-8F62-4B19137C4002}"/>
    <dgm:cxn modelId="{030EC6F3-0B95-459D-983C-2BA8B4B97B71}" srcId="{6CD4E709-6A6F-458E-B7FA-32C701EE1D97}" destId="{6701BA99-8FFD-4D87-BBAC-02FD0BAC916C}" srcOrd="2" destOrd="0" parTransId="{E9620CA7-DB71-4D61-B8A1-9FEC07199B2C}" sibTransId="{5A66EBD4-97F3-4450-9A0E-3CE1616C3DD7}"/>
    <dgm:cxn modelId="{6E635DB2-0B26-B04B-BB6F-9D6E72B4787D}" type="presParOf" srcId="{E147B013-4FA0-2D42-B847-B1DA5D411931}" destId="{E4C35F44-D7B6-964A-8933-CCD26305B121}" srcOrd="0" destOrd="0" presId="urn:microsoft.com/office/officeart/2005/8/layout/vList2"/>
    <dgm:cxn modelId="{3D8A48D5-3612-4C48-A05B-6D3B4C3A902E}" type="presParOf" srcId="{E147B013-4FA0-2D42-B847-B1DA5D411931}" destId="{E25C254A-C56F-8644-ABAC-9CA8C195D2FD}" srcOrd="1" destOrd="0" presId="urn:microsoft.com/office/officeart/2005/8/layout/vList2"/>
    <dgm:cxn modelId="{820948FA-D6AF-014C-B03E-9939106F192B}" type="presParOf" srcId="{E147B013-4FA0-2D42-B847-B1DA5D411931}" destId="{224EF111-119C-0241-9747-E3C664EA999A}" srcOrd="2" destOrd="0" presId="urn:microsoft.com/office/officeart/2005/8/layout/vList2"/>
    <dgm:cxn modelId="{F19E4DCF-F2B4-8643-B00E-575649E8F56A}" type="presParOf" srcId="{E147B013-4FA0-2D42-B847-B1DA5D411931}" destId="{C452BE95-40E4-964E-8BDC-C08BAB15AFA0}" srcOrd="3" destOrd="0" presId="urn:microsoft.com/office/officeart/2005/8/layout/vList2"/>
    <dgm:cxn modelId="{FF522D37-4A2F-7B4C-8906-FE07BC458494}" type="presParOf" srcId="{E147B013-4FA0-2D42-B847-B1DA5D411931}" destId="{140BCEDF-3859-3E48-8277-5E9F2AF0F622}" srcOrd="4" destOrd="0" presId="urn:microsoft.com/office/officeart/2005/8/layout/vList2"/>
    <dgm:cxn modelId="{1348326E-5864-0F4E-98E7-AB354FC4F803}" type="presParOf" srcId="{E147B013-4FA0-2D42-B847-B1DA5D411931}" destId="{5786B5D8-CCF5-7845-A489-416F8E196A6A}" srcOrd="5" destOrd="0" presId="urn:microsoft.com/office/officeart/2005/8/layout/vList2"/>
    <dgm:cxn modelId="{B56D743B-2C8D-294A-88E8-87B44223C8CF}" type="presParOf" srcId="{E147B013-4FA0-2D42-B847-B1DA5D411931}" destId="{1AE9B8AC-928D-8442-BC5A-82997936720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967083-9AA1-4AF9-8473-CA2499F9595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80AD654-0480-4531-A534-D84966ABE99D}">
      <dgm:prSet/>
      <dgm:spPr/>
      <dgm:t>
        <a:bodyPr/>
        <a:lstStyle/>
        <a:p>
          <a:r>
            <a:rPr lang="en-US"/>
            <a:t>Consensus about project prior and during</a:t>
          </a:r>
        </a:p>
      </dgm:t>
    </dgm:pt>
    <dgm:pt modelId="{60FD2EBC-4516-4ED5-97C7-FC05DCD78DE0}" type="parTrans" cxnId="{18A48F3E-158B-4B4B-9057-407813FE16CD}">
      <dgm:prSet/>
      <dgm:spPr/>
      <dgm:t>
        <a:bodyPr/>
        <a:lstStyle/>
        <a:p>
          <a:endParaRPr lang="en-US"/>
        </a:p>
      </dgm:t>
    </dgm:pt>
    <dgm:pt modelId="{F1B0C30D-26E7-4EFC-92E8-70E07A147CA9}" type="sibTrans" cxnId="{18A48F3E-158B-4B4B-9057-407813FE16CD}">
      <dgm:prSet/>
      <dgm:spPr/>
      <dgm:t>
        <a:bodyPr/>
        <a:lstStyle/>
        <a:p>
          <a:endParaRPr lang="en-US"/>
        </a:p>
      </dgm:t>
    </dgm:pt>
    <dgm:pt modelId="{478A6293-EE07-4F8A-B286-4721EC86177B}">
      <dgm:prSet/>
      <dgm:spPr/>
      <dgm:t>
        <a:bodyPr/>
        <a:lstStyle/>
        <a:p>
          <a:r>
            <a:rPr lang="en-US"/>
            <a:t>Reflection on power</a:t>
          </a:r>
        </a:p>
      </dgm:t>
    </dgm:pt>
    <dgm:pt modelId="{3E1CBCBB-8356-458B-86FB-9F782E047FE2}" type="parTrans" cxnId="{36CAC6F0-8A01-4585-891A-A732AC3253B6}">
      <dgm:prSet/>
      <dgm:spPr/>
      <dgm:t>
        <a:bodyPr/>
        <a:lstStyle/>
        <a:p>
          <a:endParaRPr lang="en-US"/>
        </a:p>
      </dgm:t>
    </dgm:pt>
    <dgm:pt modelId="{911867F1-3E1E-4B85-9A9B-44FBDDB4A3D5}" type="sibTrans" cxnId="{36CAC6F0-8A01-4585-891A-A732AC3253B6}">
      <dgm:prSet/>
      <dgm:spPr/>
      <dgm:t>
        <a:bodyPr/>
        <a:lstStyle/>
        <a:p>
          <a:endParaRPr lang="en-US"/>
        </a:p>
      </dgm:t>
    </dgm:pt>
    <dgm:pt modelId="{2432DD00-D18F-430F-9B6B-9FDBC2585029}">
      <dgm:prSet/>
      <dgm:spPr/>
      <dgm:t>
        <a:bodyPr/>
        <a:lstStyle/>
        <a:p>
          <a:r>
            <a:rPr lang="en-US"/>
            <a:t>Understandings of history</a:t>
          </a:r>
        </a:p>
      </dgm:t>
    </dgm:pt>
    <dgm:pt modelId="{3A95B405-8B7C-4893-8BB0-BAAD2D688776}" type="parTrans" cxnId="{D86520DD-6E9B-4211-89DE-A144FA50B0F0}">
      <dgm:prSet/>
      <dgm:spPr/>
      <dgm:t>
        <a:bodyPr/>
        <a:lstStyle/>
        <a:p>
          <a:endParaRPr lang="en-US"/>
        </a:p>
      </dgm:t>
    </dgm:pt>
    <dgm:pt modelId="{5AADF8CF-DE46-48FE-9680-B8FB0AE4E71D}" type="sibTrans" cxnId="{D86520DD-6E9B-4211-89DE-A144FA50B0F0}">
      <dgm:prSet/>
      <dgm:spPr/>
      <dgm:t>
        <a:bodyPr/>
        <a:lstStyle/>
        <a:p>
          <a:endParaRPr lang="en-US"/>
        </a:p>
      </dgm:t>
    </dgm:pt>
    <dgm:pt modelId="{201D1F3D-77A4-406A-A128-69F9352BFB7F}">
      <dgm:prSet/>
      <dgm:spPr/>
      <dgm:t>
        <a:bodyPr/>
        <a:lstStyle/>
        <a:p>
          <a:r>
            <a:rPr lang="en-US"/>
            <a:t>Kindness</a:t>
          </a:r>
        </a:p>
      </dgm:t>
    </dgm:pt>
    <dgm:pt modelId="{731259B9-A53D-435F-BD89-86D6F02EF5BD}" type="parTrans" cxnId="{409709A1-EFC1-4E50-A1E1-FAEF99ECAF22}">
      <dgm:prSet/>
      <dgm:spPr/>
      <dgm:t>
        <a:bodyPr/>
        <a:lstStyle/>
        <a:p>
          <a:endParaRPr lang="en-US"/>
        </a:p>
      </dgm:t>
    </dgm:pt>
    <dgm:pt modelId="{23CECCCD-55C0-4D08-8C46-C7ADB2025D3C}" type="sibTrans" cxnId="{409709A1-EFC1-4E50-A1E1-FAEF99ECAF22}">
      <dgm:prSet/>
      <dgm:spPr/>
      <dgm:t>
        <a:bodyPr/>
        <a:lstStyle/>
        <a:p>
          <a:endParaRPr lang="en-US"/>
        </a:p>
      </dgm:t>
    </dgm:pt>
    <dgm:pt modelId="{54E0E4FF-EC31-47CE-BB81-D79AB7A289CA}" type="pres">
      <dgm:prSet presAssocID="{5F967083-9AA1-4AF9-8473-CA2499F95950}" presName="root" presStyleCnt="0">
        <dgm:presLayoutVars>
          <dgm:dir/>
          <dgm:resizeHandles val="exact"/>
        </dgm:presLayoutVars>
      </dgm:prSet>
      <dgm:spPr/>
    </dgm:pt>
    <dgm:pt modelId="{B08B4D4C-70E2-4A94-91AD-740C33B045EA}" type="pres">
      <dgm:prSet presAssocID="{880AD654-0480-4531-A534-D84966ABE99D}" presName="compNode" presStyleCnt="0"/>
      <dgm:spPr/>
    </dgm:pt>
    <dgm:pt modelId="{D02DB893-2CBE-483A-B79D-2918E01C58E4}" type="pres">
      <dgm:prSet presAssocID="{880AD654-0480-4531-A534-D84966ABE99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ADEBCEC9-BE35-4E9E-BB8F-5029CE468EE3}" type="pres">
      <dgm:prSet presAssocID="{880AD654-0480-4531-A534-D84966ABE99D}" presName="spaceRect" presStyleCnt="0"/>
      <dgm:spPr/>
    </dgm:pt>
    <dgm:pt modelId="{7365ED08-53FA-4FDF-8DBC-5EFE79414189}" type="pres">
      <dgm:prSet presAssocID="{880AD654-0480-4531-A534-D84966ABE99D}" presName="textRect" presStyleLbl="revTx" presStyleIdx="0" presStyleCnt="4">
        <dgm:presLayoutVars>
          <dgm:chMax val="1"/>
          <dgm:chPref val="1"/>
        </dgm:presLayoutVars>
      </dgm:prSet>
      <dgm:spPr/>
    </dgm:pt>
    <dgm:pt modelId="{5505D6A1-B027-45A5-8B21-E117B8FA1311}" type="pres">
      <dgm:prSet presAssocID="{F1B0C30D-26E7-4EFC-92E8-70E07A147CA9}" presName="sibTrans" presStyleCnt="0"/>
      <dgm:spPr/>
    </dgm:pt>
    <dgm:pt modelId="{36F705A9-607F-4D93-BE51-9B166544ED26}" type="pres">
      <dgm:prSet presAssocID="{478A6293-EE07-4F8A-B286-4721EC86177B}" presName="compNode" presStyleCnt="0"/>
      <dgm:spPr/>
    </dgm:pt>
    <dgm:pt modelId="{32A4E6A9-069A-4132-8EB2-CA4D787B18CC}" type="pres">
      <dgm:prSet presAssocID="{478A6293-EE07-4F8A-B286-4721EC86177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C15BC6D5-9B98-4095-9AD8-9B2AA3D0F0F3}" type="pres">
      <dgm:prSet presAssocID="{478A6293-EE07-4F8A-B286-4721EC86177B}" presName="spaceRect" presStyleCnt="0"/>
      <dgm:spPr/>
    </dgm:pt>
    <dgm:pt modelId="{6A86DBD1-FB31-450C-9655-E87931091CB4}" type="pres">
      <dgm:prSet presAssocID="{478A6293-EE07-4F8A-B286-4721EC86177B}" presName="textRect" presStyleLbl="revTx" presStyleIdx="1" presStyleCnt="4">
        <dgm:presLayoutVars>
          <dgm:chMax val="1"/>
          <dgm:chPref val="1"/>
        </dgm:presLayoutVars>
      </dgm:prSet>
      <dgm:spPr/>
    </dgm:pt>
    <dgm:pt modelId="{80432FF5-475C-43A4-963C-7C610754F529}" type="pres">
      <dgm:prSet presAssocID="{911867F1-3E1E-4B85-9A9B-44FBDDB4A3D5}" presName="sibTrans" presStyleCnt="0"/>
      <dgm:spPr/>
    </dgm:pt>
    <dgm:pt modelId="{F94B254E-0B5D-4912-893F-20671DA3A8F2}" type="pres">
      <dgm:prSet presAssocID="{2432DD00-D18F-430F-9B6B-9FDBC2585029}" presName="compNode" presStyleCnt="0"/>
      <dgm:spPr/>
    </dgm:pt>
    <dgm:pt modelId="{CAEDB4B5-42A8-40F5-997A-7507C025D054}" type="pres">
      <dgm:prSet presAssocID="{2432DD00-D18F-430F-9B6B-9FDBC258502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2623E166-87D5-43E0-965F-28D7ABFA7ED1}" type="pres">
      <dgm:prSet presAssocID="{2432DD00-D18F-430F-9B6B-9FDBC2585029}" presName="spaceRect" presStyleCnt="0"/>
      <dgm:spPr/>
    </dgm:pt>
    <dgm:pt modelId="{61E69CCC-254D-427A-B885-BB21E244C8F3}" type="pres">
      <dgm:prSet presAssocID="{2432DD00-D18F-430F-9B6B-9FDBC2585029}" presName="textRect" presStyleLbl="revTx" presStyleIdx="2" presStyleCnt="4">
        <dgm:presLayoutVars>
          <dgm:chMax val="1"/>
          <dgm:chPref val="1"/>
        </dgm:presLayoutVars>
      </dgm:prSet>
      <dgm:spPr/>
    </dgm:pt>
    <dgm:pt modelId="{EB436852-1676-45CB-A6D2-8D0D9FE16222}" type="pres">
      <dgm:prSet presAssocID="{5AADF8CF-DE46-48FE-9680-B8FB0AE4E71D}" presName="sibTrans" presStyleCnt="0"/>
      <dgm:spPr/>
    </dgm:pt>
    <dgm:pt modelId="{3BFAA5E6-74B3-4FDF-B8A9-755A553788E8}" type="pres">
      <dgm:prSet presAssocID="{201D1F3D-77A4-406A-A128-69F9352BFB7F}" presName="compNode" presStyleCnt="0"/>
      <dgm:spPr/>
    </dgm:pt>
    <dgm:pt modelId="{76EC77CC-DAE8-46DD-8644-75EB30CCD8B6}" type="pres">
      <dgm:prSet presAssocID="{201D1F3D-77A4-406A-A128-69F9352BFB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a:ext>
      </dgm:extLst>
    </dgm:pt>
    <dgm:pt modelId="{B76CD74B-B34A-4314-B09F-3D1E7397E18F}" type="pres">
      <dgm:prSet presAssocID="{201D1F3D-77A4-406A-A128-69F9352BFB7F}" presName="spaceRect" presStyleCnt="0"/>
      <dgm:spPr/>
    </dgm:pt>
    <dgm:pt modelId="{7D67ABAC-A146-472B-B9E1-50E6D7BA277A}" type="pres">
      <dgm:prSet presAssocID="{201D1F3D-77A4-406A-A128-69F9352BFB7F}" presName="textRect" presStyleLbl="revTx" presStyleIdx="3" presStyleCnt="4">
        <dgm:presLayoutVars>
          <dgm:chMax val="1"/>
          <dgm:chPref val="1"/>
        </dgm:presLayoutVars>
      </dgm:prSet>
      <dgm:spPr/>
    </dgm:pt>
  </dgm:ptLst>
  <dgm:cxnLst>
    <dgm:cxn modelId="{18A48F3E-158B-4B4B-9057-407813FE16CD}" srcId="{5F967083-9AA1-4AF9-8473-CA2499F95950}" destId="{880AD654-0480-4531-A534-D84966ABE99D}" srcOrd="0" destOrd="0" parTransId="{60FD2EBC-4516-4ED5-97C7-FC05DCD78DE0}" sibTransId="{F1B0C30D-26E7-4EFC-92E8-70E07A147CA9}"/>
    <dgm:cxn modelId="{8E59F464-0E31-4747-AE5C-8D33123B37BB}" type="presOf" srcId="{478A6293-EE07-4F8A-B286-4721EC86177B}" destId="{6A86DBD1-FB31-450C-9655-E87931091CB4}" srcOrd="0" destOrd="0" presId="urn:microsoft.com/office/officeart/2018/2/layout/IconLabelList"/>
    <dgm:cxn modelId="{34DADB93-01CC-4FB5-BF85-1DAC48F4DA17}" type="presOf" srcId="{880AD654-0480-4531-A534-D84966ABE99D}" destId="{7365ED08-53FA-4FDF-8DBC-5EFE79414189}" srcOrd="0" destOrd="0" presId="urn:microsoft.com/office/officeart/2018/2/layout/IconLabelList"/>
    <dgm:cxn modelId="{409709A1-EFC1-4E50-A1E1-FAEF99ECAF22}" srcId="{5F967083-9AA1-4AF9-8473-CA2499F95950}" destId="{201D1F3D-77A4-406A-A128-69F9352BFB7F}" srcOrd="3" destOrd="0" parTransId="{731259B9-A53D-435F-BD89-86D6F02EF5BD}" sibTransId="{23CECCCD-55C0-4D08-8C46-C7ADB2025D3C}"/>
    <dgm:cxn modelId="{A2305CCF-4638-4D5B-AC46-45DCEC9939BE}" type="presOf" srcId="{2432DD00-D18F-430F-9B6B-9FDBC2585029}" destId="{61E69CCC-254D-427A-B885-BB21E244C8F3}" srcOrd="0" destOrd="0" presId="urn:microsoft.com/office/officeart/2018/2/layout/IconLabelList"/>
    <dgm:cxn modelId="{E4C941D5-4D8B-44F9-A250-57787E63BC3D}" type="presOf" srcId="{201D1F3D-77A4-406A-A128-69F9352BFB7F}" destId="{7D67ABAC-A146-472B-B9E1-50E6D7BA277A}" srcOrd="0" destOrd="0" presId="urn:microsoft.com/office/officeart/2018/2/layout/IconLabelList"/>
    <dgm:cxn modelId="{D86520DD-6E9B-4211-89DE-A144FA50B0F0}" srcId="{5F967083-9AA1-4AF9-8473-CA2499F95950}" destId="{2432DD00-D18F-430F-9B6B-9FDBC2585029}" srcOrd="2" destOrd="0" parTransId="{3A95B405-8B7C-4893-8BB0-BAAD2D688776}" sibTransId="{5AADF8CF-DE46-48FE-9680-B8FB0AE4E71D}"/>
    <dgm:cxn modelId="{3E6DACEB-4646-43F9-8F81-4F30C47E098A}" type="presOf" srcId="{5F967083-9AA1-4AF9-8473-CA2499F95950}" destId="{54E0E4FF-EC31-47CE-BB81-D79AB7A289CA}" srcOrd="0" destOrd="0" presId="urn:microsoft.com/office/officeart/2018/2/layout/IconLabelList"/>
    <dgm:cxn modelId="{36CAC6F0-8A01-4585-891A-A732AC3253B6}" srcId="{5F967083-9AA1-4AF9-8473-CA2499F95950}" destId="{478A6293-EE07-4F8A-B286-4721EC86177B}" srcOrd="1" destOrd="0" parTransId="{3E1CBCBB-8356-458B-86FB-9F782E047FE2}" sibTransId="{911867F1-3E1E-4B85-9A9B-44FBDDB4A3D5}"/>
    <dgm:cxn modelId="{9B74F408-FF0D-42A6-9724-4D64ECF827A7}" type="presParOf" srcId="{54E0E4FF-EC31-47CE-BB81-D79AB7A289CA}" destId="{B08B4D4C-70E2-4A94-91AD-740C33B045EA}" srcOrd="0" destOrd="0" presId="urn:microsoft.com/office/officeart/2018/2/layout/IconLabelList"/>
    <dgm:cxn modelId="{E558E9A8-60E6-4835-B5E0-48D04204D3C4}" type="presParOf" srcId="{B08B4D4C-70E2-4A94-91AD-740C33B045EA}" destId="{D02DB893-2CBE-483A-B79D-2918E01C58E4}" srcOrd="0" destOrd="0" presId="urn:microsoft.com/office/officeart/2018/2/layout/IconLabelList"/>
    <dgm:cxn modelId="{96FBF16E-A72B-466D-AEA6-52D04F184017}" type="presParOf" srcId="{B08B4D4C-70E2-4A94-91AD-740C33B045EA}" destId="{ADEBCEC9-BE35-4E9E-BB8F-5029CE468EE3}" srcOrd="1" destOrd="0" presId="urn:microsoft.com/office/officeart/2018/2/layout/IconLabelList"/>
    <dgm:cxn modelId="{1C8CF2EF-ACB8-4942-807A-90E35CEC07B0}" type="presParOf" srcId="{B08B4D4C-70E2-4A94-91AD-740C33B045EA}" destId="{7365ED08-53FA-4FDF-8DBC-5EFE79414189}" srcOrd="2" destOrd="0" presId="urn:microsoft.com/office/officeart/2018/2/layout/IconLabelList"/>
    <dgm:cxn modelId="{C2DFE21B-D958-4231-9C33-A82CC96D19BA}" type="presParOf" srcId="{54E0E4FF-EC31-47CE-BB81-D79AB7A289CA}" destId="{5505D6A1-B027-45A5-8B21-E117B8FA1311}" srcOrd="1" destOrd="0" presId="urn:microsoft.com/office/officeart/2018/2/layout/IconLabelList"/>
    <dgm:cxn modelId="{F66E0804-8A97-4D39-813D-2391FBA4B3ED}" type="presParOf" srcId="{54E0E4FF-EC31-47CE-BB81-D79AB7A289CA}" destId="{36F705A9-607F-4D93-BE51-9B166544ED26}" srcOrd="2" destOrd="0" presId="urn:microsoft.com/office/officeart/2018/2/layout/IconLabelList"/>
    <dgm:cxn modelId="{24EB8F84-05C8-42BD-B4CA-40B9A8A5D057}" type="presParOf" srcId="{36F705A9-607F-4D93-BE51-9B166544ED26}" destId="{32A4E6A9-069A-4132-8EB2-CA4D787B18CC}" srcOrd="0" destOrd="0" presId="urn:microsoft.com/office/officeart/2018/2/layout/IconLabelList"/>
    <dgm:cxn modelId="{A744A545-E01C-44C8-8599-0A142B855384}" type="presParOf" srcId="{36F705A9-607F-4D93-BE51-9B166544ED26}" destId="{C15BC6D5-9B98-4095-9AD8-9B2AA3D0F0F3}" srcOrd="1" destOrd="0" presId="urn:microsoft.com/office/officeart/2018/2/layout/IconLabelList"/>
    <dgm:cxn modelId="{74563E1A-1A01-4D68-A7D7-1599232B648A}" type="presParOf" srcId="{36F705A9-607F-4D93-BE51-9B166544ED26}" destId="{6A86DBD1-FB31-450C-9655-E87931091CB4}" srcOrd="2" destOrd="0" presId="urn:microsoft.com/office/officeart/2018/2/layout/IconLabelList"/>
    <dgm:cxn modelId="{ED5B7540-D82C-47D9-A345-F0ABC9F38285}" type="presParOf" srcId="{54E0E4FF-EC31-47CE-BB81-D79AB7A289CA}" destId="{80432FF5-475C-43A4-963C-7C610754F529}" srcOrd="3" destOrd="0" presId="urn:microsoft.com/office/officeart/2018/2/layout/IconLabelList"/>
    <dgm:cxn modelId="{6932619A-B126-4E5D-B566-9F68F18FFB78}" type="presParOf" srcId="{54E0E4FF-EC31-47CE-BB81-D79AB7A289CA}" destId="{F94B254E-0B5D-4912-893F-20671DA3A8F2}" srcOrd="4" destOrd="0" presId="urn:microsoft.com/office/officeart/2018/2/layout/IconLabelList"/>
    <dgm:cxn modelId="{2CC4AF08-4DF1-4B3B-99D9-7A2D4CD81648}" type="presParOf" srcId="{F94B254E-0B5D-4912-893F-20671DA3A8F2}" destId="{CAEDB4B5-42A8-40F5-997A-7507C025D054}" srcOrd="0" destOrd="0" presId="urn:microsoft.com/office/officeart/2018/2/layout/IconLabelList"/>
    <dgm:cxn modelId="{955D14D1-49AC-416E-98ED-80408D78FEC1}" type="presParOf" srcId="{F94B254E-0B5D-4912-893F-20671DA3A8F2}" destId="{2623E166-87D5-43E0-965F-28D7ABFA7ED1}" srcOrd="1" destOrd="0" presId="urn:microsoft.com/office/officeart/2018/2/layout/IconLabelList"/>
    <dgm:cxn modelId="{6105AB98-E829-490A-ACDA-3E03449F2A70}" type="presParOf" srcId="{F94B254E-0B5D-4912-893F-20671DA3A8F2}" destId="{61E69CCC-254D-427A-B885-BB21E244C8F3}" srcOrd="2" destOrd="0" presId="urn:microsoft.com/office/officeart/2018/2/layout/IconLabelList"/>
    <dgm:cxn modelId="{98D250F7-B073-4690-BB62-B431F7814A2A}" type="presParOf" srcId="{54E0E4FF-EC31-47CE-BB81-D79AB7A289CA}" destId="{EB436852-1676-45CB-A6D2-8D0D9FE16222}" srcOrd="5" destOrd="0" presId="urn:microsoft.com/office/officeart/2018/2/layout/IconLabelList"/>
    <dgm:cxn modelId="{CE22D0DA-DEC8-43D7-9C19-E04B8CA5B027}" type="presParOf" srcId="{54E0E4FF-EC31-47CE-BB81-D79AB7A289CA}" destId="{3BFAA5E6-74B3-4FDF-B8A9-755A553788E8}" srcOrd="6" destOrd="0" presId="urn:microsoft.com/office/officeart/2018/2/layout/IconLabelList"/>
    <dgm:cxn modelId="{B02EBCF9-A32F-4B88-8567-9BAA75485FC7}" type="presParOf" srcId="{3BFAA5E6-74B3-4FDF-B8A9-755A553788E8}" destId="{76EC77CC-DAE8-46DD-8644-75EB30CCD8B6}" srcOrd="0" destOrd="0" presId="urn:microsoft.com/office/officeart/2018/2/layout/IconLabelList"/>
    <dgm:cxn modelId="{475464A6-BE36-47A1-89AC-4542A661C1A0}" type="presParOf" srcId="{3BFAA5E6-74B3-4FDF-B8A9-755A553788E8}" destId="{B76CD74B-B34A-4314-B09F-3D1E7397E18F}" srcOrd="1" destOrd="0" presId="urn:microsoft.com/office/officeart/2018/2/layout/IconLabelList"/>
    <dgm:cxn modelId="{8384FD0B-3194-42C5-8DF1-BA25CB9FD346}" type="presParOf" srcId="{3BFAA5E6-74B3-4FDF-B8A9-755A553788E8}" destId="{7D67ABAC-A146-472B-B9E1-50E6D7BA277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4FADB-B71F-5B49-B9A7-FD1A82BBD9C4}">
      <dsp:nvSpPr>
        <dsp:cNvPr id="0" name=""/>
        <dsp:cNvSpPr/>
      </dsp:nvSpPr>
      <dsp:spPr>
        <a:xfrm>
          <a:off x="5083849" y="2718893"/>
          <a:ext cx="1938956" cy="1938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altLang="zh-TW" sz="3700" kern="1200" dirty="0" err="1"/>
            <a:t>PolyU</a:t>
          </a:r>
          <a:endParaRPr lang="zh-TW" altLang="en-US" sz="3700" kern="1200" dirty="0"/>
        </a:p>
      </dsp:txBody>
      <dsp:txXfrm>
        <a:off x="5367803" y="3002847"/>
        <a:ext cx="1371048" cy="1371048"/>
      </dsp:txXfrm>
    </dsp:sp>
    <dsp:sp modelId="{63E6E12E-97E0-9444-B779-3B027E6C736A}">
      <dsp:nvSpPr>
        <dsp:cNvPr id="0" name=""/>
        <dsp:cNvSpPr/>
      </dsp:nvSpPr>
      <dsp:spPr>
        <a:xfrm rot="16200000">
          <a:off x="5847363" y="2012318"/>
          <a:ext cx="411928" cy="659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5909152" y="2205956"/>
        <a:ext cx="288350" cy="395547"/>
      </dsp:txXfrm>
    </dsp:sp>
    <dsp:sp modelId="{4B729DAE-70D8-4440-ADBB-7D6F9E70A5A6}">
      <dsp:nvSpPr>
        <dsp:cNvPr id="0" name=""/>
        <dsp:cNvSpPr/>
      </dsp:nvSpPr>
      <dsp:spPr>
        <a:xfrm>
          <a:off x="5083849" y="2714"/>
          <a:ext cx="1938956" cy="1938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altLang="zh-TW" sz="1900" kern="1200" dirty="0"/>
            <a:t>Thailand</a:t>
          </a:r>
          <a:endParaRPr lang="zh-TW" altLang="en-US" sz="1900" kern="1200" dirty="0"/>
        </a:p>
      </dsp:txBody>
      <dsp:txXfrm>
        <a:off x="5367803" y="286668"/>
        <a:ext cx="1371048" cy="1371048"/>
      </dsp:txXfrm>
    </dsp:sp>
    <dsp:sp modelId="{18A2ABB7-7B90-2A44-898E-4814123D8ADF}">
      <dsp:nvSpPr>
        <dsp:cNvPr id="0" name=""/>
        <dsp:cNvSpPr/>
      </dsp:nvSpPr>
      <dsp:spPr>
        <a:xfrm rot="20520000">
          <a:off x="7127896" y="2942679"/>
          <a:ext cx="411928" cy="659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7130920" y="3093622"/>
        <a:ext cx="288350" cy="395547"/>
      </dsp:txXfrm>
    </dsp:sp>
    <dsp:sp modelId="{EE7CF5C8-414F-BA41-81E2-2FA3DC07ADC4}">
      <dsp:nvSpPr>
        <dsp:cNvPr id="0" name=""/>
        <dsp:cNvSpPr/>
      </dsp:nvSpPr>
      <dsp:spPr>
        <a:xfrm>
          <a:off x="7667089" y="1879548"/>
          <a:ext cx="1938956" cy="1938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altLang="zh-TW" sz="1900" kern="1200" dirty="0"/>
            <a:t>Israel</a:t>
          </a:r>
          <a:endParaRPr lang="zh-TW" altLang="en-US" sz="1900" kern="1200" dirty="0"/>
        </a:p>
      </dsp:txBody>
      <dsp:txXfrm>
        <a:off x="7951043" y="2163502"/>
        <a:ext cx="1371048" cy="1371048"/>
      </dsp:txXfrm>
    </dsp:sp>
    <dsp:sp modelId="{0ADC1EF5-E08E-534F-9D4F-AB3F522C32AA}">
      <dsp:nvSpPr>
        <dsp:cNvPr id="0" name=""/>
        <dsp:cNvSpPr/>
      </dsp:nvSpPr>
      <dsp:spPr>
        <a:xfrm rot="3240000">
          <a:off x="6638776" y="4448035"/>
          <a:ext cx="411928" cy="659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6664246" y="4529896"/>
        <a:ext cx="288350" cy="395547"/>
      </dsp:txXfrm>
    </dsp:sp>
    <dsp:sp modelId="{12D53D9B-A592-C64C-AC75-A61DEC1C48CB}">
      <dsp:nvSpPr>
        <dsp:cNvPr id="0" name=""/>
        <dsp:cNvSpPr/>
      </dsp:nvSpPr>
      <dsp:spPr>
        <a:xfrm>
          <a:off x="6680379" y="4916328"/>
          <a:ext cx="1938956" cy="1938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altLang="zh-TW" sz="1900" kern="1200" dirty="0"/>
            <a:t>Chinese Mainland</a:t>
          </a:r>
          <a:endParaRPr lang="zh-TW" altLang="en-US" sz="1900" kern="1200" dirty="0"/>
        </a:p>
      </dsp:txBody>
      <dsp:txXfrm>
        <a:off x="6964333" y="5200282"/>
        <a:ext cx="1371048" cy="1371048"/>
      </dsp:txXfrm>
    </dsp:sp>
    <dsp:sp modelId="{7484F7F0-C763-DE42-9C9E-E9FE89400195}">
      <dsp:nvSpPr>
        <dsp:cNvPr id="0" name=""/>
        <dsp:cNvSpPr/>
      </dsp:nvSpPr>
      <dsp:spPr>
        <a:xfrm rot="7560000">
          <a:off x="5055951" y="4448035"/>
          <a:ext cx="411928" cy="659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rot="10800000">
        <a:off x="5154059" y="4529896"/>
        <a:ext cx="288350" cy="395547"/>
      </dsp:txXfrm>
    </dsp:sp>
    <dsp:sp modelId="{EE5F85F1-1CFB-FE44-890A-A4CA779A1C55}">
      <dsp:nvSpPr>
        <dsp:cNvPr id="0" name=""/>
        <dsp:cNvSpPr/>
      </dsp:nvSpPr>
      <dsp:spPr>
        <a:xfrm>
          <a:off x="3487319" y="4916328"/>
          <a:ext cx="1938956" cy="1938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altLang="zh-TW" sz="1900" kern="1200" dirty="0"/>
            <a:t>Kazakhstan</a:t>
          </a:r>
          <a:endParaRPr lang="zh-TW" altLang="en-US" sz="1900" kern="1200" dirty="0"/>
        </a:p>
      </dsp:txBody>
      <dsp:txXfrm>
        <a:off x="3771273" y="5200282"/>
        <a:ext cx="1371048" cy="1371048"/>
      </dsp:txXfrm>
    </dsp:sp>
    <dsp:sp modelId="{7A46B6E0-FDD2-944B-AF3C-9CA0EECBE185}">
      <dsp:nvSpPr>
        <dsp:cNvPr id="0" name=""/>
        <dsp:cNvSpPr/>
      </dsp:nvSpPr>
      <dsp:spPr>
        <a:xfrm rot="11880000">
          <a:off x="4566831" y="2942679"/>
          <a:ext cx="411928" cy="6592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rot="10800000">
        <a:off x="4687385" y="3093622"/>
        <a:ext cx="288350" cy="395547"/>
      </dsp:txXfrm>
    </dsp:sp>
    <dsp:sp modelId="{B100ED9F-C97F-8D4C-9708-E6258757ADB6}">
      <dsp:nvSpPr>
        <dsp:cNvPr id="0" name=""/>
        <dsp:cNvSpPr/>
      </dsp:nvSpPr>
      <dsp:spPr>
        <a:xfrm>
          <a:off x="2500609" y="1879548"/>
          <a:ext cx="1938956" cy="193895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mn-lt"/>
            </a:rPr>
            <a:t>Vietnam</a:t>
          </a:r>
          <a:endParaRPr lang="zh-TW" altLang="en-US" sz="1900" kern="1200" dirty="0">
            <a:solidFill>
              <a:schemeClr val="bg1"/>
            </a:solidFill>
            <a:latin typeface="+mn-lt"/>
          </a:endParaRPr>
        </a:p>
      </dsp:txBody>
      <dsp:txXfrm>
        <a:off x="2784563" y="2163502"/>
        <a:ext cx="1371048" cy="1371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DFC7F-513E-EE44-8B22-1DD823E6F233}">
      <dsp:nvSpPr>
        <dsp:cNvPr id="0" name=""/>
        <dsp:cNvSpPr/>
      </dsp:nvSpPr>
      <dsp:spPr>
        <a:xfrm>
          <a:off x="0" y="81411"/>
          <a:ext cx="10515600" cy="9931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Understand postgraduate education as a public good and a social justice issue</a:t>
          </a:r>
        </a:p>
      </dsp:txBody>
      <dsp:txXfrm>
        <a:off x="48481" y="129892"/>
        <a:ext cx="10418638" cy="896166"/>
      </dsp:txXfrm>
    </dsp:sp>
    <dsp:sp modelId="{8889B3CC-432B-C945-AFA7-ADF792745120}">
      <dsp:nvSpPr>
        <dsp:cNvPr id="0" name=""/>
        <dsp:cNvSpPr/>
      </dsp:nvSpPr>
      <dsp:spPr>
        <a:xfrm>
          <a:off x="0" y="1146540"/>
          <a:ext cx="10515600" cy="9931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But…</a:t>
          </a:r>
        </a:p>
      </dsp:txBody>
      <dsp:txXfrm>
        <a:off x="48481" y="1195021"/>
        <a:ext cx="10418638" cy="896166"/>
      </dsp:txXfrm>
    </dsp:sp>
    <dsp:sp modelId="{8505D1DB-4C8D-8348-A4F4-4C350F058B12}">
      <dsp:nvSpPr>
        <dsp:cNvPr id="0" name=""/>
        <dsp:cNvSpPr/>
      </dsp:nvSpPr>
      <dsp:spPr>
        <a:xfrm>
          <a:off x="0" y="2211669"/>
          <a:ext cx="10515600" cy="99312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Enormous differences in institutional contexts</a:t>
          </a:r>
        </a:p>
      </dsp:txBody>
      <dsp:txXfrm>
        <a:off x="48481" y="2260150"/>
        <a:ext cx="10418638" cy="896166"/>
      </dsp:txXfrm>
    </dsp:sp>
    <dsp:sp modelId="{0BA507EE-34E7-124C-8172-E8795B0AD3CF}">
      <dsp:nvSpPr>
        <dsp:cNvPr id="0" name=""/>
        <dsp:cNvSpPr/>
      </dsp:nvSpPr>
      <dsp:spPr>
        <a:xfrm>
          <a:off x="0" y="3276797"/>
          <a:ext cx="10515600" cy="99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Enormous differences in understandings of role of the university, research and postgraduate education</a:t>
          </a:r>
        </a:p>
      </dsp:txBody>
      <dsp:txXfrm>
        <a:off x="48481" y="3325278"/>
        <a:ext cx="10418638" cy="896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86BA3-EFE0-459F-AE73-94F2F9426433}">
      <dsp:nvSpPr>
        <dsp:cNvPr id="0" name=""/>
        <dsp:cNvSpPr/>
      </dsp:nvSpPr>
      <dsp:spPr>
        <a:xfrm>
          <a:off x="2044800" y="174437"/>
          <a:ext cx="2196000" cy="2196000"/>
        </a:xfrm>
        <a:prstGeom prst="round2DiagRect">
          <a:avLst>
            <a:gd name="adj1" fmla="val 29727"/>
            <a:gd name="adj2" fmla="val 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874BC617-FA64-494F-A5E9-EAF52B6CF7E4}">
      <dsp:nvSpPr>
        <dsp:cNvPr id="0" name=""/>
        <dsp:cNvSpPr/>
      </dsp:nvSpPr>
      <dsp:spPr>
        <a:xfrm>
          <a:off x="2512800" y="64243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9B164B5-2AAA-4508-A7A5-4B2487E42CE4}">
      <dsp:nvSpPr>
        <dsp:cNvPr id="0" name=""/>
        <dsp:cNvSpPr/>
      </dsp:nvSpPr>
      <dsp:spPr>
        <a:xfrm>
          <a:off x="134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Transformative nature of science</a:t>
          </a:r>
        </a:p>
      </dsp:txBody>
      <dsp:txXfrm>
        <a:off x="1342800" y="3054438"/>
        <a:ext cx="3600000" cy="720000"/>
      </dsp:txXfrm>
    </dsp:sp>
    <dsp:sp modelId="{640CD5D7-A3CC-4E9F-A75E-EDA82078C0B3}">
      <dsp:nvSpPr>
        <dsp:cNvPr id="0" name=""/>
        <dsp:cNvSpPr/>
      </dsp:nvSpPr>
      <dsp:spPr>
        <a:xfrm>
          <a:off x="6274800" y="174437"/>
          <a:ext cx="2196000" cy="2196000"/>
        </a:xfrm>
        <a:prstGeom prst="round2DiagRect">
          <a:avLst>
            <a:gd name="adj1" fmla="val 29727"/>
            <a:gd name="adj2" fmla="val 0"/>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2357D2C-4324-4D4A-9D1D-69D5A7E5F1AD}">
      <dsp:nvSpPr>
        <dsp:cNvPr id="0" name=""/>
        <dsp:cNvSpPr/>
      </dsp:nvSpPr>
      <dsp:spPr>
        <a:xfrm>
          <a:off x="6742800" y="64243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251CC05-B34C-4726-A23D-3A297E88B922}">
      <dsp:nvSpPr>
        <dsp:cNvPr id="0" name=""/>
        <dsp:cNvSpPr/>
      </dsp:nvSpPr>
      <dsp:spPr>
        <a:xfrm>
          <a:off x="557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Impact of science</a:t>
          </a:r>
        </a:p>
      </dsp:txBody>
      <dsp:txXfrm>
        <a:off x="5572800" y="3054438"/>
        <a:ext cx="36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35F44-D7B6-964A-8933-CCD26305B121}">
      <dsp:nvSpPr>
        <dsp:cNvPr id="0" name=""/>
        <dsp:cNvSpPr/>
      </dsp:nvSpPr>
      <dsp:spPr>
        <a:xfrm>
          <a:off x="0" y="39707"/>
          <a:ext cx="10515600"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Hierarchies of knowledge</a:t>
          </a:r>
        </a:p>
      </dsp:txBody>
      <dsp:txXfrm>
        <a:off x="43321" y="83028"/>
        <a:ext cx="10428958" cy="800803"/>
      </dsp:txXfrm>
    </dsp:sp>
    <dsp:sp modelId="{224EF111-119C-0241-9747-E3C664EA999A}">
      <dsp:nvSpPr>
        <dsp:cNvPr id="0" name=""/>
        <dsp:cNvSpPr/>
      </dsp:nvSpPr>
      <dsp:spPr>
        <a:xfrm>
          <a:off x="0" y="1033713"/>
          <a:ext cx="10515600" cy="8874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Absenting of experience</a:t>
          </a:r>
        </a:p>
      </dsp:txBody>
      <dsp:txXfrm>
        <a:off x="43321" y="1077034"/>
        <a:ext cx="10428958" cy="800803"/>
      </dsp:txXfrm>
    </dsp:sp>
    <dsp:sp modelId="{140BCEDF-3859-3E48-8277-5E9F2AF0F622}">
      <dsp:nvSpPr>
        <dsp:cNvPr id="0" name=""/>
        <dsp:cNvSpPr/>
      </dsp:nvSpPr>
      <dsp:spPr>
        <a:xfrm>
          <a:off x="0" y="2027718"/>
          <a:ext cx="10515600" cy="88744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Requirements of funders</a:t>
          </a:r>
        </a:p>
      </dsp:txBody>
      <dsp:txXfrm>
        <a:off x="43321" y="2071039"/>
        <a:ext cx="10428958" cy="800803"/>
      </dsp:txXfrm>
    </dsp:sp>
    <dsp:sp modelId="{1AE9B8AC-928D-8442-BC5A-82997936720C}">
      <dsp:nvSpPr>
        <dsp:cNvPr id="0" name=""/>
        <dsp:cNvSpPr/>
      </dsp:nvSpPr>
      <dsp:spPr>
        <a:xfrm>
          <a:off x="0" y="3021723"/>
          <a:ext cx="10515600" cy="887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Assumptions of funders</a:t>
          </a:r>
        </a:p>
      </dsp:txBody>
      <dsp:txXfrm>
        <a:off x="43321" y="3065044"/>
        <a:ext cx="10428958" cy="800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DB893-2CBE-483A-B79D-2918E01C58E4}">
      <dsp:nvSpPr>
        <dsp:cNvPr id="0" name=""/>
        <dsp:cNvSpPr/>
      </dsp:nvSpPr>
      <dsp:spPr>
        <a:xfrm>
          <a:off x="1138979" y="1204112"/>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65ED08-53FA-4FDF-8DBC-5EFE79414189}">
      <dsp:nvSpPr>
        <dsp:cNvPr id="0" name=""/>
        <dsp:cNvSpPr/>
      </dsp:nvSpPr>
      <dsp:spPr>
        <a:xfrm>
          <a:off x="569079"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Consensus about project prior and during</a:t>
          </a:r>
        </a:p>
      </dsp:txBody>
      <dsp:txXfrm>
        <a:off x="569079" y="2428431"/>
        <a:ext cx="2072362" cy="720000"/>
      </dsp:txXfrm>
    </dsp:sp>
    <dsp:sp modelId="{32A4E6A9-069A-4132-8EB2-CA4D787B18CC}">
      <dsp:nvSpPr>
        <dsp:cNvPr id="0" name=""/>
        <dsp:cNvSpPr/>
      </dsp:nvSpPr>
      <dsp:spPr>
        <a:xfrm>
          <a:off x="3574005" y="1204112"/>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86DBD1-FB31-450C-9655-E87931091CB4}">
      <dsp:nvSpPr>
        <dsp:cNvPr id="0" name=""/>
        <dsp:cNvSpPr/>
      </dsp:nvSpPr>
      <dsp:spPr>
        <a:xfrm>
          <a:off x="3004105"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Reflection on power</a:t>
          </a:r>
        </a:p>
      </dsp:txBody>
      <dsp:txXfrm>
        <a:off x="3004105" y="2428431"/>
        <a:ext cx="2072362" cy="720000"/>
      </dsp:txXfrm>
    </dsp:sp>
    <dsp:sp modelId="{CAEDB4B5-42A8-40F5-997A-7507C025D054}">
      <dsp:nvSpPr>
        <dsp:cNvPr id="0" name=""/>
        <dsp:cNvSpPr/>
      </dsp:nvSpPr>
      <dsp:spPr>
        <a:xfrm>
          <a:off x="6009031" y="1204112"/>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E69CCC-254D-427A-B885-BB21E244C8F3}">
      <dsp:nvSpPr>
        <dsp:cNvPr id="0" name=""/>
        <dsp:cNvSpPr/>
      </dsp:nvSpPr>
      <dsp:spPr>
        <a:xfrm>
          <a:off x="5439131"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Understandings of history</a:t>
          </a:r>
        </a:p>
      </dsp:txBody>
      <dsp:txXfrm>
        <a:off x="5439131" y="2428431"/>
        <a:ext cx="2072362" cy="720000"/>
      </dsp:txXfrm>
    </dsp:sp>
    <dsp:sp modelId="{76EC77CC-DAE8-46DD-8644-75EB30CCD8B6}">
      <dsp:nvSpPr>
        <dsp:cNvPr id="0" name=""/>
        <dsp:cNvSpPr/>
      </dsp:nvSpPr>
      <dsp:spPr>
        <a:xfrm>
          <a:off x="8444057" y="1204112"/>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67ABAC-A146-472B-B9E1-50E6D7BA277A}">
      <dsp:nvSpPr>
        <dsp:cNvPr id="0" name=""/>
        <dsp:cNvSpPr/>
      </dsp:nvSpPr>
      <dsp:spPr>
        <a:xfrm>
          <a:off x="7874157"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Kindness</a:t>
          </a:r>
        </a:p>
      </dsp:txBody>
      <dsp:txXfrm>
        <a:off x="7874157" y="2428431"/>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30/06/2021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HK" dirty="0"/>
              <a:t>Today is the world social work day. It is quite meaningful to have the panel here. The theme of this year is Ubuntu which is resonates with social work perspective of the interconnectedness of all people and their environments.</a:t>
            </a:r>
            <a:endParaRPr kumimoji="1" lang="zh-HK"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E2387-46D9-D148-BFD3-EED12AD24748}" type="slidenum">
              <a:rPr kumimoji="1"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90714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flipV="1">
            <a:off x="0" y="1"/>
            <a:ext cx="12192000" cy="4479925"/>
          </a:xfrm>
          <a:prstGeom prst="rect">
            <a:avLst/>
          </a:prstGeom>
          <a:solidFill>
            <a:schemeClr val="bg2">
              <a:lumMod val="50000"/>
            </a:schemeClr>
          </a:solidFill>
          <a:ln>
            <a:noFill/>
          </a:ln>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p>
        </p:txBody>
      </p:sp>
      <p:sp>
        <p:nvSpPr>
          <p:cNvPr id="6" name="Rectangle 5"/>
          <p:cNvSpPr>
            <a:spLocks noChangeArrowheads="1"/>
          </p:cNvSpPr>
          <p:nvPr/>
        </p:nvSpPr>
        <p:spPr bwMode="auto">
          <a:xfrm>
            <a:off x="0" y="4311651"/>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4663325"/>
            <a:ext cx="674581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endParaRPr lang="en-US" dirty="0"/>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marL="0" marR="0" indent="0" algn="r" defTabSz="914400" rtl="0" eaLnBrk="1" fontAlgn="base" latinLnBrk="0" hangingPunct="1">
              <a:lnSpc>
                <a:spcPct val="115000"/>
              </a:lnSpc>
              <a:spcBef>
                <a:spcPct val="20000"/>
              </a:spcBef>
              <a:spcAft>
                <a:spcPct val="0"/>
              </a:spcAft>
              <a:buClr>
                <a:srgbClr val="00783C"/>
              </a:buClr>
              <a:buSzTx/>
              <a:buFontTx/>
              <a:buNone/>
              <a:tabLst/>
              <a:defRPr sz="1400" b="0" i="0" baseline="0">
                <a:solidFill>
                  <a:schemeClr val="tx1"/>
                </a:solidFill>
                <a:latin typeface="Andes" panose="02000000000000000000" pitchFamily="50" charset="0"/>
                <a:cs typeface="Arial"/>
              </a:defRPr>
            </a:lvl1pPr>
            <a:lvl2pPr marL="0" marR="0" indent="0" algn="r" defTabSz="914400" rtl="0" eaLnBrk="1" fontAlgn="base" latinLnBrk="0" hangingPunct="1">
              <a:lnSpc>
                <a:spcPct val="100000"/>
              </a:lnSpc>
              <a:spcBef>
                <a:spcPct val="20000"/>
              </a:spcBef>
              <a:spcAft>
                <a:spcPct val="0"/>
              </a:spcAft>
              <a:buClr>
                <a:srgbClr val="00783C"/>
              </a:buClr>
              <a:buSzTx/>
              <a:buFont typeface="Wingdings" charset="0"/>
              <a:buNone/>
              <a:tabLst/>
              <a:defRPr sz="1400" b="0" i="0">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8" name="Rectangle 1028"/>
          <p:cNvSpPr>
            <a:spLocks noGrp="1" noChangeArrowheads="1"/>
          </p:cNvSpPr>
          <p:nvPr>
            <p:ph type="dt" sz="half" idx="15"/>
          </p:nvPr>
        </p:nvSpPr>
        <p:spPr>
          <a:xfrm>
            <a:off x="7922684" y="6107114"/>
            <a:ext cx="3401483" cy="306387"/>
          </a:xfrm>
        </p:spPr>
        <p:txBody>
          <a:bodyPr rIns="0" anchor="ctr"/>
          <a:lstStyle>
            <a:lvl1pPr algn="r">
              <a:defRPr b="0" i="0">
                <a:solidFill>
                  <a:schemeClr val="tx1"/>
                </a:solidFill>
                <a:latin typeface="Andes" panose="02000000000000000000" pitchFamily="50" charset="0"/>
                <a:cs typeface="Arial"/>
              </a:defRPr>
            </a:lvl1pPr>
          </a:lstStyle>
          <a:p>
            <a:pPr>
              <a:defRPr/>
            </a:pPr>
            <a:endParaRPr lang="en-US" dirty="0"/>
          </a:p>
        </p:txBody>
      </p:sp>
    </p:spTree>
    <p:extLst>
      <p:ext uri="{BB962C8B-B14F-4D97-AF65-F5344CB8AC3E}">
        <p14:creationId xmlns:p14="http://schemas.microsoft.com/office/powerpoint/2010/main" val="827912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0" y="4311651"/>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2"/>
              </a:solidFill>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4729164"/>
            <a:ext cx="674581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tx1"/>
                </a:solidFill>
              </a:defRPr>
            </a:lvl1pPr>
          </a:lstStyle>
          <a:p>
            <a:r>
              <a:rPr lang="en-US"/>
              <a:t>Click to edit Master title style</a:t>
            </a:r>
            <a:endParaRPr lang="en-US" dirty="0"/>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Andes" panose="02000000000000000000" pitchFamily="50" charset="0"/>
                <a:cs typeface="Arial"/>
              </a:defRPr>
            </a:lvl1pPr>
            <a:lvl2pPr algn="r">
              <a:defRPr sz="1400" b="0" i="0">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7" name="Rectangle 1028"/>
          <p:cNvSpPr>
            <a:spLocks noGrp="1" noChangeArrowheads="1"/>
          </p:cNvSpPr>
          <p:nvPr>
            <p:ph type="dt" sz="half" idx="15"/>
          </p:nvPr>
        </p:nvSpPr>
        <p:spPr>
          <a:xfrm>
            <a:off x="7922684" y="6107114"/>
            <a:ext cx="3401483" cy="306387"/>
          </a:xfrm>
        </p:spPr>
        <p:txBody>
          <a:bodyPr rIns="0" anchor="ctr"/>
          <a:lstStyle>
            <a:lvl1pPr algn="r">
              <a:defRPr b="0" i="0">
                <a:solidFill>
                  <a:schemeClr val="tx1"/>
                </a:solidFill>
                <a:latin typeface="Andes" panose="02000000000000000000" pitchFamily="50" charset="0"/>
                <a:cs typeface="Arial"/>
              </a:defRPr>
            </a:lvl1pPr>
          </a:lstStyle>
          <a:p>
            <a:pPr>
              <a:defRPr/>
            </a:pPr>
            <a:endParaRPr lang="en-US" dirty="0"/>
          </a:p>
        </p:txBody>
      </p:sp>
    </p:spTree>
    <p:extLst>
      <p:ext uri="{BB962C8B-B14F-4D97-AF65-F5344CB8AC3E}">
        <p14:creationId xmlns:p14="http://schemas.microsoft.com/office/powerpoint/2010/main" val="335640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Blue 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flipV="1">
            <a:off x="0" y="1"/>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latin typeface="Avenir Next LT Pro" panose="020B0604020202020204" pitchFamily="34" charset="0"/>
            </a:endParaRPr>
          </a:p>
        </p:txBody>
      </p:sp>
      <p:sp>
        <p:nvSpPr>
          <p:cNvPr id="6" name="Rectangle 5"/>
          <p:cNvSpPr>
            <a:spLocks noChangeArrowheads="1"/>
          </p:cNvSpPr>
          <p:nvPr/>
        </p:nvSpPr>
        <p:spPr bwMode="auto">
          <a:xfrm>
            <a:off x="0" y="4302126"/>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4729164"/>
            <a:ext cx="674581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Title 329"/>
          <p:cNvSpPr>
            <a:spLocks noGrp="1"/>
          </p:cNvSpPr>
          <p:nvPr>
            <p:ph type="title"/>
          </p:nvPr>
        </p:nvSpPr>
        <p:spPr>
          <a:xfrm>
            <a:off x="1861340" y="1189790"/>
            <a:ext cx="9385960" cy="1822161"/>
          </a:xfrm>
        </p:spPr>
        <p:txBody>
          <a:bodyPr anchor="b"/>
          <a:lstStyle>
            <a:lvl1pPr>
              <a:lnSpc>
                <a:spcPct val="100000"/>
              </a:lnSpc>
              <a:spcBef>
                <a:spcPts val="0"/>
              </a:spcBef>
              <a:defRPr sz="3600" b="1" baseline="0">
                <a:solidFill>
                  <a:schemeClr val="bg1"/>
                </a:solidFill>
                <a:latin typeface="Avenir Next LT Pro" panose="020B0504020202020204" pitchFamily="34" charset="0"/>
              </a:defRPr>
            </a:lvl1pPr>
          </a:lstStyle>
          <a:p>
            <a:r>
              <a:rPr lang="en-US" dirty="0"/>
              <a:t>Click to edit Master title style</a:t>
            </a:r>
          </a:p>
        </p:txBody>
      </p:sp>
      <p:sp>
        <p:nvSpPr>
          <p:cNvPr id="332" name="Text Placeholder 331"/>
          <p:cNvSpPr>
            <a:spLocks noGrp="1"/>
          </p:cNvSpPr>
          <p:nvPr>
            <p:ph type="body" sz="quarter" idx="13"/>
          </p:nvPr>
        </p:nvSpPr>
        <p:spPr>
          <a:xfrm>
            <a:off x="1878236" y="3000005"/>
            <a:ext cx="9369065" cy="1211048"/>
          </a:xfrm>
        </p:spPr>
        <p:txBody>
          <a:bodyPr>
            <a:normAutofit/>
          </a:bodyPr>
          <a:lstStyle>
            <a:lvl1pPr>
              <a:lnSpc>
                <a:spcPct val="100000"/>
              </a:lnSpc>
              <a:spcBef>
                <a:spcPts val="0"/>
              </a:spcBef>
              <a:defRPr sz="2400" b="0" i="0" cap="all" baseline="0">
                <a:solidFill>
                  <a:srgbClr val="FFFFFF"/>
                </a:solidFill>
                <a:latin typeface="Avenir Next LT Pro" panose="020B0504020202020204" pitchFamily="34" charset="0"/>
                <a:cs typeface="Avenir Next LT Pro" panose="020B0504020202020204" pitchFamily="34" charset="0"/>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Edit Master text styles</a:t>
            </a:r>
          </a:p>
        </p:txBody>
      </p:sp>
      <p:sp>
        <p:nvSpPr>
          <p:cNvPr id="9"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Avenir Next LT Pro" panose="020B0504020202020204" pitchFamily="34" charset="0"/>
                <a:cs typeface="Arial"/>
              </a:defRPr>
            </a:lvl1pPr>
            <a:lvl2pPr algn="r">
              <a:defRPr sz="1400" b="0" i="0">
                <a:latin typeface="Avenir Next LT Pro" panose="020B0504020202020204" pitchFamily="34"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Edit Master text styles</a:t>
            </a:r>
          </a:p>
          <a:p>
            <a:pPr lvl="1"/>
            <a:r>
              <a:rPr lang="en-US" dirty="0"/>
              <a:t>Second level</a:t>
            </a:r>
          </a:p>
        </p:txBody>
      </p:sp>
      <p:sp>
        <p:nvSpPr>
          <p:cNvPr id="8" name="Rectangle 1028"/>
          <p:cNvSpPr>
            <a:spLocks noGrp="1" noChangeArrowheads="1"/>
          </p:cNvSpPr>
          <p:nvPr>
            <p:ph type="dt" sz="half" idx="15"/>
          </p:nvPr>
        </p:nvSpPr>
        <p:spPr>
          <a:xfrm>
            <a:off x="7622118" y="6116639"/>
            <a:ext cx="3625849" cy="306387"/>
          </a:xfrm>
        </p:spPr>
        <p:txBody>
          <a:bodyPr rIns="0" anchor="ctr"/>
          <a:lstStyle>
            <a:lvl1pPr algn="r">
              <a:defRPr b="0" i="0">
                <a:solidFill>
                  <a:schemeClr val="tx1"/>
                </a:solidFill>
                <a:latin typeface="Andes" panose="02000000000000000000" pitchFamily="50" charset="0"/>
                <a:cs typeface="Arial"/>
              </a:defRPr>
            </a:lvl1pPr>
          </a:lstStyle>
          <a:p>
            <a:pPr>
              <a:defRPr/>
            </a:pPr>
            <a:endParaRPr lang="en-US" dirty="0"/>
          </a:p>
        </p:txBody>
      </p:sp>
    </p:spTree>
    <p:extLst>
      <p:ext uri="{BB962C8B-B14F-4D97-AF65-F5344CB8AC3E}">
        <p14:creationId xmlns:p14="http://schemas.microsoft.com/office/powerpoint/2010/main" val="418622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61" name="Rectangle 60"/>
          <p:cNvSpPr>
            <a:spLocks noChangeArrowheads="1"/>
          </p:cNvSpPr>
          <p:nvPr/>
        </p:nvSpPr>
        <p:spPr bwMode="auto">
          <a:xfrm>
            <a:off x="0" y="2828926"/>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endParaRPr>
          </a:p>
        </p:txBody>
      </p:sp>
      <p:sp>
        <p:nvSpPr>
          <p:cNvPr id="330" name="Title 329"/>
          <p:cNvSpPr>
            <a:spLocks noGrp="1"/>
          </p:cNvSpPr>
          <p:nvPr>
            <p:ph type="title"/>
          </p:nvPr>
        </p:nvSpPr>
        <p:spPr>
          <a:xfrm>
            <a:off x="1154547" y="1306550"/>
            <a:ext cx="9728968" cy="1450437"/>
          </a:xfrm>
        </p:spPr>
        <p:txBody>
          <a:bodyPr/>
          <a:lstStyle>
            <a:lvl1pPr>
              <a:defRPr sz="3800" b="1" cap="none" baseline="0">
                <a:solidFill>
                  <a:schemeClr val="bg2"/>
                </a:solidFill>
              </a:defRPr>
            </a:lvl1pPr>
          </a:lstStyle>
          <a:p>
            <a:r>
              <a:rPr lang="en-US"/>
              <a:t>Click to edit Master title style</a:t>
            </a:r>
            <a:endParaRPr lang="en-US" dirty="0"/>
          </a:p>
        </p:txBody>
      </p:sp>
      <p:sp>
        <p:nvSpPr>
          <p:cNvPr id="332" name="Text Placeholder 331"/>
          <p:cNvSpPr>
            <a:spLocks noGrp="1"/>
          </p:cNvSpPr>
          <p:nvPr>
            <p:ph type="body" sz="quarter" idx="13"/>
          </p:nvPr>
        </p:nvSpPr>
        <p:spPr>
          <a:xfrm>
            <a:off x="1134806" y="3074089"/>
            <a:ext cx="9771695" cy="2397495"/>
          </a:xfrm>
        </p:spPr>
        <p:txBody>
          <a:bodyPr>
            <a:normAutofit/>
          </a:bodyPr>
          <a:lstStyle>
            <a:lvl1pPr>
              <a:lnSpc>
                <a:spcPct val="100000"/>
              </a:lnSpc>
              <a:defRPr sz="3000" b="0" i="0" cap="none"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Tree>
    <p:extLst>
      <p:ext uri="{BB962C8B-B14F-4D97-AF65-F5344CB8AC3E}">
        <p14:creationId xmlns:p14="http://schemas.microsoft.com/office/powerpoint/2010/main" val="1169729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6/30/2021</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719454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4294381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452021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64755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584316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49734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398209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3760338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857970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4216755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6/30/2021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004437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F76333-161C-4522-B88D-DEC1F7C5E5FE}"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3852129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F76333-161C-4522-B88D-DEC1F7C5E5FE}"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3686456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F76333-161C-4522-B88D-DEC1F7C5E5FE}"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229358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F76333-161C-4522-B88D-DEC1F7C5E5FE}"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31216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F76333-161C-4522-B88D-DEC1F7C5E5FE}" type="datetimeFigureOut">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191148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F76333-161C-4522-B88D-DEC1F7C5E5FE}" type="datetimeFigureOut">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443726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F76333-161C-4522-B88D-DEC1F7C5E5FE}" type="datetimeFigureOut">
              <a:rPr lang="en-US" smtClean="0"/>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3669602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F76333-161C-4522-B88D-DEC1F7C5E5FE}"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1412535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F76333-161C-4522-B88D-DEC1F7C5E5FE}"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564173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F76333-161C-4522-B88D-DEC1F7C5E5FE}"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3106183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F76333-161C-4522-B88D-DEC1F7C5E5FE}"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37BDD2-F295-4167-BA86-C8DBA6013047}" type="slidenum">
              <a:rPr lang="en-US" smtClean="0"/>
              <a:t>‹nr.›</a:t>
            </a:fld>
            <a:endParaRPr lang="en-US"/>
          </a:p>
        </p:txBody>
      </p:sp>
    </p:spTree>
    <p:extLst>
      <p:ext uri="{BB962C8B-B14F-4D97-AF65-F5344CB8AC3E}">
        <p14:creationId xmlns:p14="http://schemas.microsoft.com/office/powerpoint/2010/main" val="3554694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65E843B-91F2-E142-8D11-386C1EEAA89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2520217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65E843B-91F2-E142-8D11-386C1EEAA89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63037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65E843B-91F2-E142-8D11-386C1EEAA89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536585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65E843B-91F2-E142-8D11-386C1EEAA892}"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1556591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65E843B-91F2-E142-8D11-386C1EEAA892}" type="datetimeFigureOut">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1547617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65E843B-91F2-E142-8D11-386C1EEAA892}" type="datetimeFigureOut">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836600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E843B-91F2-E142-8D11-386C1EEAA892}" type="datetimeFigureOut">
              <a:rPr lang="en-US" smtClean="0"/>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3522963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65E843B-91F2-E142-8D11-386C1EEAA892}"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146502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65E843B-91F2-E142-8D11-386C1EEAA892}"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392742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65E843B-91F2-E142-8D11-386C1EEAA89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810438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65E843B-91F2-E142-8D11-386C1EEAA89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60803-3ADA-0145-8380-EF093EB77531}" type="slidenum">
              <a:rPr lang="en-US" smtClean="0"/>
              <a:t>‹nr.›</a:t>
            </a:fld>
            <a:endParaRPr lang="en-US"/>
          </a:p>
        </p:txBody>
      </p:sp>
    </p:spTree>
    <p:extLst>
      <p:ext uri="{BB962C8B-B14F-4D97-AF65-F5344CB8AC3E}">
        <p14:creationId xmlns:p14="http://schemas.microsoft.com/office/powerpoint/2010/main" val="4135536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30-6-2021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30-6-2021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30-6-2021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Footer Placeholder 2"/>
          <p:cNvSpPr>
            <a:spLocks noGrp="1"/>
          </p:cNvSpPr>
          <p:nvPr>
            <p:ph type="ftr" sz="quarter" idx="3"/>
          </p:nvPr>
        </p:nvSpPr>
        <p:spPr>
          <a:xfrm>
            <a:off x="3797300" y="6356351"/>
            <a:ext cx="7467600" cy="328613"/>
          </a:xfrm>
          <a:prstGeom prst="rect">
            <a:avLst/>
          </a:prstGeom>
        </p:spPr>
        <p:txBody>
          <a:bodyPr vert="horz" lIns="0" tIns="0" rIns="91440" bIns="0" rtlCol="0" anchor="b">
            <a:normAutofit/>
          </a:bodyPr>
          <a:lstStyle>
            <a:lvl1pPr algn="r" eaLnBrk="1" hangingPunct="1">
              <a:defRPr sz="1400" b="0">
                <a:solidFill>
                  <a:schemeClr val="tx1">
                    <a:tint val="75000"/>
                  </a:schemeClr>
                </a:solidFill>
                <a:latin typeface="Andes" panose="02000000000000000000" pitchFamily="50" charset="0"/>
                <a:ea typeface="+mn-ea"/>
                <a:cs typeface="Times New Roman" pitchFamily="18" charset="0"/>
              </a:defRPr>
            </a:lvl1pPr>
          </a:lstStyle>
          <a:p>
            <a:pPr>
              <a:defRPr/>
            </a:pPr>
            <a:endParaRPr lang="en-US" dirty="0"/>
          </a:p>
        </p:txBody>
      </p:sp>
      <p:sp>
        <p:nvSpPr>
          <p:cNvPr id="5" name="Date Placeholder 4"/>
          <p:cNvSpPr>
            <a:spLocks noGrp="1"/>
          </p:cNvSpPr>
          <p:nvPr>
            <p:ph type="dt" sz="half" idx="2"/>
          </p:nvPr>
        </p:nvSpPr>
        <p:spPr>
          <a:xfrm>
            <a:off x="912284" y="6329364"/>
            <a:ext cx="2844800" cy="365125"/>
          </a:xfrm>
          <a:prstGeom prst="rect">
            <a:avLst/>
          </a:prstGeom>
        </p:spPr>
        <p:txBody>
          <a:bodyPr vert="horz" lIns="0" tIns="0" rIns="91440" bIns="0" rtlCol="0" anchor="b">
            <a:normAutofit/>
          </a:bodyPr>
          <a:lstStyle>
            <a:lvl1pPr algn="l" eaLnBrk="1" hangingPunct="1">
              <a:defRPr sz="1400" b="0">
                <a:solidFill>
                  <a:schemeClr val="tx1">
                    <a:tint val="75000"/>
                  </a:schemeClr>
                </a:solidFill>
                <a:latin typeface="Andes" panose="02000000000000000000" pitchFamily="50" charset="0"/>
                <a:ea typeface="+mn-ea"/>
                <a:cs typeface="Times New Roman" pitchFamily="18" charset="0"/>
              </a:defRPr>
            </a:lvl1pPr>
          </a:lstStyle>
          <a:p>
            <a:pPr>
              <a:defRPr/>
            </a:pPr>
            <a:endParaRPr lang="en-US" dirty="0"/>
          </a:p>
        </p:txBody>
      </p:sp>
    </p:spTree>
    <p:extLst>
      <p:ext uri="{BB962C8B-B14F-4D97-AF65-F5344CB8AC3E}">
        <p14:creationId xmlns:p14="http://schemas.microsoft.com/office/powerpoint/2010/main" val="13569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Lst>
  <p:hf hdr="0" ftr="0" dt="0"/>
  <p:txStyles>
    <p:titleStyle>
      <a:lvl1pPr algn="l" rtl="0" eaLnBrk="1" fontAlgn="base" hangingPunct="1">
        <a:spcBef>
          <a:spcPct val="0"/>
        </a:spcBef>
        <a:spcAft>
          <a:spcPct val="0"/>
        </a:spcAft>
        <a:defRPr sz="2600" cap="all">
          <a:solidFill>
            <a:schemeClr val="tx1"/>
          </a:solidFill>
          <a:latin typeface="Avenir Next LT Pro" panose="020B0504020202020204" pitchFamily="34" charset="0"/>
          <a:ea typeface="MS PGothic" pitchFamily="34" charset="-128"/>
          <a:cs typeface="Avenir Next LT Pro" panose="020B0504020202020204" pitchFamily="34"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342900" indent="-342900" algn="l" rtl="0" eaLnBrk="1" fontAlgn="base" hangingPunct="1">
        <a:lnSpc>
          <a:spcPct val="115000"/>
        </a:lnSpc>
        <a:spcBef>
          <a:spcPct val="20000"/>
        </a:spcBef>
        <a:spcAft>
          <a:spcPct val="0"/>
        </a:spcAft>
        <a:buClr>
          <a:srgbClr val="00783C"/>
        </a:buClr>
        <a:defRPr>
          <a:solidFill>
            <a:schemeClr val="tx1"/>
          </a:solidFill>
          <a:latin typeface="Avenir Next LT Pro" panose="020B0504020202020204" pitchFamily="34" charset="0"/>
          <a:ea typeface="MS PGothic" pitchFamily="34" charset="-128"/>
          <a:cs typeface="Avenir Next LT Pro" panose="020B0504020202020204" pitchFamily="34" charset="0"/>
        </a:defRPr>
      </a:lvl1pPr>
      <a:lvl2pPr marL="742950" indent="-285750"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Avenir Next LT Pro" panose="020B0504020202020204" pitchFamily="34" charset="0"/>
          <a:ea typeface="MS PGothic" pitchFamily="34" charset="-128"/>
        </a:defRPr>
      </a:lvl2pPr>
      <a:lvl3pPr marL="4763" indent="909638" algn="l" rtl="0" eaLnBrk="1" fontAlgn="base" hangingPunct="1">
        <a:spcBef>
          <a:spcPct val="20000"/>
        </a:spcBef>
        <a:spcAft>
          <a:spcPct val="0"/>
        </a:spcAft>
        <a:buClr>
          <a:srgbClr val="00783C"/>
        </a:buClr>
        <a:defRPr>
          <a:solidFill>
            <a:schemeClr val="tx1"/>
          </a:solidFill>
          <a:latin typeface="Avenir Next LT Pro" panose="020B0504020202020204" pitchFamily="34" charset="0"/>
          <a:ea typeface="MS PGothic" pitchFamily="34" charset="-128"/>
        </a:defRPr>
      </a:lvl3pPr>
      <a:lvl4pPr marL="1600200" indent="-228600" algn="l" rtl="0" eaLnBrk="1" fontAlgn="base" hangingPunct="1">
        <a:spcBef>
          <a:spcPct val="20000"/>
        </a:spcBef>
        <a:spcAft>
          <a:spcPct val="0"/>
        </a:spcAft>
        <a:buClr>
          <a:srgbClr val="00783C"/>
        </a:buClr>
        <a:defRPr>
          <a:solidFill>
            <a:schemeClr val="tx1"/>
          </a:solidFill>
          <a:latin typeface="Avenir Next LT Pro" panose="020B0504020202020204" pitchFamily="34" charset="0"/>
          <a:ea typeface="MS PGothic" pitchFamily="34" charset="-128"/>
        </a:defRPr>
      </a:lvl4pPr>
      <a:lvl5pPr marL="2057400" indent="-228600" algn="l" rtl="0" eaLnBrk="1" fontAlgn="base" hangingPunct="1">
        <a:spcBef>
          <a:spcPct val="20000"/>
        </a:spcBef>
        <a:spcAft>
          <a:spcPct val="0"/>
        </a:spcAft>
        <a:buClr>
          <a:srgbClr val="00783C"/>
        </a:buClr>
        <a:defRPr>
          <a:solidFill>
            <a:schemeClr val="tx1"/>
          </a:solidFill>
          <a:latin typeface="Avenir Next LT Pro" panose="020B0504020202020204" pitchFamily="34" charset="0"/>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6/30/2021</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‹nr.›</a:t>
            </a:fld>
            <a:endParaRPr lang="en-US"/>
          </a:p>
        </p:txBody>
      </p:sp>
    </p:spTree>
    <p:extLst>
      <p:ext uri="{BB962C8B-B14F-4D97-AF65-F5344CB8AC3E}">
        <p14:creationId xmlns:p14="http://schemas.microsoft.com/office/powerpoint/2010/main" val="227369882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76333-161C-4522-B88D-DEC1F7C5E5FE}" type="datetimeFigureOut">
              <a:rPr lang="en-US" smtClean="0"/>
              <a:t>6/30/2021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7BDD2-F295-4167-BA86-C8DBA6013047}" type="slidenum">
              <a:rPr lang="en-US" smtClean="0"/>
              <a:t>‹nr.›</a:t>
            </a:fld>
            <a:endParaRPr lang="en-US"/>
          </a:p>
        </p:txBody>
      </p:sp>
    </p:spTree>
    <p:extLst>
      <p:ext uri="{BB962C8B-B14F-4D97-AF65-F5344CB8AC3E}">
        <p14:creationId xmlns:p14="http://schemas.microsoft.com/office/powerpoint/2010/main" val="3750848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843B-91F2-E142-8D11-386C1EEAA892}" type="datetimeFigureOut">
              <a:rPr lang="en-US" smtClean="0"/>
              <a:t>6/30/2021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60803-3ADA-0145-8380-EF093EB77531}" type="slidenum">
              <a:rPr lang="en-US" smtClean="0"/>
              <a:t>‹nr.›</a:t>
            </a:fld>
            <a:endParaRPr lang="en-US"/>
          </a:p>
        </p:txBody>
      </p:sp>
    </p:spTree>
    <p:extLst>
      <p:ext uri="{BB962C8B-B14F-4D97-AF65-F5344CB8AC3E}">
        <p14:creationId xmlns:p14="http://schemas.microsoft.com/office/powerpoint/2010/main" val="16804154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9.xml"/><Relationship Id="rId5" Type="http://schemas.openxmlformats.org/officeDocument/2006/relationships/hyperlink" Target="https://postgradenvironments.com/" TargetMode="Externa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38.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2056042"/>
            <a:ext cx="12192001"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Sustainable Cross-border Cooperation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25</a:t>
            </a:r>
            <a:r>
              <a:rPr lang="en-US" sz="2400" b="1" baseline="30000" dirty="0">
                <a:solidFill>
                  <a:prstClr val="black"/>
                </a:solidFill>
                <a:latin typeface="Garamond" panose="02020404030301010803" pitchFamily="18" charset="0"/>
              </a:rPr>
              <a:t>th </a:t>
            </a:r>
            <a:r>
              <a:rPr lang="en-US" sz="2400" b="1" dirty="0">
                <a:solidFill>
                  <a:prstClr val="black"/>
                </a:solidFill>
                <a:latin typeface="Garamond" panose="02020404030301010803" pitchFamily="18" charset="0"/>
              </a:rPr>
              <a:t>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25609B-E2A9-3444-90EE-5578B8A83A05}"/>
              </a:ext>
            </a:extLst>
          </p:cNvPr>
          <p:cNvSpPr>
            <a:spLocks noGrp="1"/>
          </p:cNvSpPr>
          <p:nvPr>
            <p:ph type="title"/>
          </p:nvPr>
        </p:nvSpPr>
        <p:spPr/>
        <p:txBody>
          <a:bodyPr/>
          <a:lstStyle/>
          <a:p>
            <a:endParaRPr kumimoji="1" lang="zh-HK" altLang="en-US"/>
          </a:p>
        </p:txBody>
      </p:sp>
      <p:graphicFrame>
        <p:nvGraphicFramePr>
          <p:cNvPr id="4" name="內容版面配置區 3">
            <a:extLst>
              <a:ext uri="{FF2B5EF4-FFF2-40B4-BE49-F238E27FC236}">
                <a16:creationId xmlns:a16="http://schemas.microsoft.com/office/drawing/2014/main" id="{52A864B2-D5CD-CC4E-B972-1D9B436E7A92}"/>
              </a:ext>
            </a:extLst>
          </p:cNvPr>
          <p:cNvGraphicFramePr>
            <a:graphicFrameLocks noGrp="1"/>
          </p:cNvGraphicFramePr>
          <p:nvPr>
            <p:ph idx="1"/>
            <p:extLst/>
          </p:nvPr>
        </p:nvGraphicFramePr>
        <p:xfrm>
          <a:off x="85344" y="0"/>
          <a:ext cx="1210665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6905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8" name="Rectangle 12">
            <a:extLst>
              <a:ext uri="{FF2B5EF4-FFF2-40B4-BE49-F238E27FC236}">
                <a16:creationId xmlns:a16="http://schemas.microsoft.com/office/drawing/2014/main" id="{FBFC6891-CBA5-427E-98AC-BF56BB033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 name="標題 1">
            <a:extLst>
              <a:ext uri="{FF2B5EF4-FFF2-40B4-BE49-F238E27FC236}">
                <a16:creationId xmlns:a16="http://schemas.microsoft.com/office/drawing/2014/main" id="{F7CBBB81-77CB-0A4D-B165-F53830C9A84D}"/>
              </a:ext>
            </a:extLst>
          </p:cNvPr>
          <p:cNvSpPr>
            <a:spLocks noGrp="1"/>
          </p:cNvSpPr>
          <p:nvPr>
            <p:ph type="title"/>
          </p:nvPr>
        </p:nvSpPr>
        <p:spPr>
          <a:xfrm>
            <a:off x="423683" y="4676890"/>
            <a:ext cx="11513579" cy="2031941"/>
          </a:xfrm>
        </p:spPr>
        <p:txBody>
          <a:bodyPr anchor="ctr">
            <a:normAutofit/>
          </a:bodyPr>
          <a:lstStyle/>
          <a:p>
            <a:pPr>
              <a:lnSpc>
                <a:spcPct val="90000"/>
              </a:lnSpc>
            </a:pPr>
            <a:r>
              <a:rPr lang="en-US" altLang="zh-HK" sz="2400" b="1" dirty="0"/>
              <a:t>Example : 2020 Capacity building on social work education and research for Central Asia (partner with Al-</a:t>
            </a:r>
            <a:r>
              <a:rPr lang="en-US" altLang="zh-HK" sz="2400" b="1" dirty="0" err="1"/>
              <a:t>Farabi</a:t>
            </a:r>
            <a:r>
              <a:rPr lang="en-US" altLang="zh-HK" sz="2400" b="1" dirty="0"/>
              <a:t> Kazakh National University)</a:t>
            </a:r>
            <a:endParaRPr kumimoji="1" lang="zh-HK" altLang="en-US" sz="2400" b="1" dirty="0"/>
          </a:p>
        </p:txBody>
      </p:sp>
      <p:grpSp>
        <p:nvGrpSpPr>
          <p:cNvPr id="39" name="Bottom Right">
            <a:extLst>
              <a:ext uri="{FF2B5EF4-FFF2-40B4-BE49-F238E27FC236}">
                <a16:creationId xmlns:a16="http://schemas.microsoft.com/office/drawing/2014/main" id="{4CD73DBB-9AC8-4BE7-AA43-995A7495D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40" name="Freeform: Shape 15">
              <a:extLst>
                <a:ext uri="{FF2B5EF4-FFF2-40B4-BE49-F238E27FC236}">
                  <a16:creationId xmlns:a16="http://schemas.microsoft.com/office/drawing/2014/main" id="{512DE672-70F7-4637-B2FF-2FA41F0B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41" name="Graphic 157">
              <a:extLst>
                <a:ext uri="{FF2B5EF4-FFF2-40B4-BE49-F238E27FC236}">
                  <a16:creationId xmlns:a16="http://schemas.microsoft.com/office/drawing/2014/main" id="{DD2F0317-76EA-414D-B393-F8B40F19C7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2" name="Freeform: Shape 18">
                <a:extLst>
                  <a:ext uri="{FF2B5EF4-FFF2-40B4-BE49-F238E27FC236}">
                    <a16:creationId xmlns:a16="http://schemas.microsoft.com/office/drawing/2014/main" id="{7EDD0BAA-CF8C-4BEE-8C35-300AF2017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Shape 19">
                <a:extLst>
                  <a:ext uri="{FF2B5EF4-FFF2-40B4-BE49-F238E27FC236}">
                    <a16:creationId xmlns:a16="http://schemas.microsoft.com/office/drawing/2014/main" id="{935A65F3-B3C8-4CC6-BA1A-035AEA210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Shape 20">
                <a:extLst>
                  <a:ext uri="{FF2B5EF4-FFF2-40B4-BE49-F238E27FC236}">
                    <a16:creationId xmlns:a16="http://schemas.microsoft.com/office/drawing/2014/main" id="{F0B2B25A-CE08-484B-B756-77C69C3BF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Shape 21">
                <a:extLst>
                  <a:ext uri="{FF2B5EF4-FFF2-40B4-BE49-F238E27FC236}">
                    <a16:creationId xmlns:a16="http://schemas.microsoft.com/office/drawing/2014/main" id="{C6F5E584-459A-4F39-9F69-43177D7D6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Shape 22">
                <a:extLst>
                  <a:ext uri="{FF2B5EF4-FFF2-40B4-BE49-F238E27FC236}">
                    <a16:creationId xmlns:a16="http://schemas.microsoft.com/office/drawing/2014/main" id="{FA96BF44-ED00-4109-9F2F-65716299D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98C01C93-49E2-4D91-BD01-E1E20675B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Shape 24">
                <a:extLst>
                  <a:ext uri="{FF2B5EF4-FFF2-40B4-BE49-F238E27FC236}">
                    <a16:creationId xmlns:a16="http://schemas.microsoft.com/office/drawing/2014/main" id="{E961950D-1C40-4BA8-9CCE-D8E2C0AB9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8" name="Freeform: Shape 17">
              <a:extLst>
                <a:ext uri="{FF2B5EF4-FFF2-40B4-BE49-F238E27FC236}">
                  <a16:creationId xmlns:a16="http://schemas.microsoft.com/office/drawing/2014/main" id="{C934D714-BCAF-4495-A9AD-F66AC5794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4" name="Picture 2">
            <a:extLst>
              <a:ext uri="{FF2B5EF4-FFF2-40B4-BE49-F238E27FC236}">
                <a16:creationId xmlns:a16="http://schemas.microsoft.com/office/drawing/2014/main" id="{509D364B-173C-AB4C-9A84-6A384EFEE3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83" b="13656"/>
          <a:stretch/>
        </p:blipFill>
        <p:spPr bwMode="auto">
          <a:xfrm>
            <a:off x="209314" y="664169"/>
            <a:ext cx="11812017" cy="391968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op Left">
            <a:extLst>
              <a:ext uri="{FF2B5EF4-FFF2-40B4-BE49-F238E27FC236}">
                <a16:creationId xmlns:a16="http://schemas.microsoft.com/office/drawing/2014/main" id="{AAFDD3F2-C28D-4186-A9F0-DA324412D5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49" name="Freeform: Shape 27">
              <a:extLst>
                <a:ext uri="{FF2B5EF4-FFF2-40B4-BE49-F238E27FC236}">
                  <a16:creationId xmlns:a16="http://schemas.microsoft.com/office/drawing/2014/main" id="{D5302C02-0D50-4BBD-8410-674BE02F9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Shape 28">
              <a:extLst>
                <a:ext uri="{FF2B5EF4-FFF2-40B4-BE49-F238E27FC236}">
                  <a16:creationId xmlns:a16="http://schemas.microsoft.com/office/drawing/2014/main" id="{F8C7FBB7-D7DF-46D6-80AF-EA374C31A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Shape 29">
              <a:extLst>
                <a:ext uri="{FF2B5EF4-FFF2-40B4-BE49-F238E27FC236}">
                  <a16:creationId xmlns:a16="http://schemas.microsoft.com/office/drawing/2014/main" id="{806BD1F9-BA15-455A-AC80-3E40C5B6A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Shape 30">
              <a:extLst>
                <a:ext uri="{FF2B5EF4-FFF2-40B4-BE49-F238E27FC236}">
                  <a16:creationId xmlns:a16="http://schemas.microsoft.com/office/drawing/2014/main" id="{5AD4DC37-4D5F-4CFC-B64A-ACA7ED6923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Shape 31">
              <a:extLst>
                <a:ext uri="{FF2B5EF4-FFF2-40B4-BE49-F238E27FC236}">
                  <a16:creationId xmlns:a16="http://schemas.microsoft.com/office/drawing/2014/main" id="{82A0B918-ED2A-45A5-9247-67750B3D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Shape 32">
              <a:extLst>
                <a:ext uri="{FF2B5EF4-FFF2-40B4-BE49-F238E27FC236}">
                  <a16:creationId xmlns:a16="http://schemas.microsoft.com/office/drawing/2014/main" id="{3775DAE7-4E0F-4B22-BDD1-4B3F35357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Shape 33">
              <a:extLst>
                <a:ext uri="{FF2B5EF4-FFF2-40B4-BE49-F238E27FC236}">
                  <a16:creationId xmlns:a16="http://schemas.microsoft.com/office/drawing/2014/main" id="{F80A3A5C-7609-4229-8E65-17AD785E3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71476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73" name="Rectangle 7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75" name="Top left">
            <a:extLst>
              <a:ext uri="{FF2B5EF4-FFF2-40B4-BE49-F238E27FC236}">
                <a16:creationId xmlns:a16="http://schemas.microsoft.com/office/drawing/2014/main" id="{A345EEC5-ECAA-408B-B9D7-1C0E1102C1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76" name="Freeform: Shape 75">
              <a:extLst>
                <a:ext uri="{FF2B5EF4-FFF2-40B4-BE49-F238E27FC236}">
                  <a16:creationId xmlns:a16="http://schemas.microsoft.com/office/drawing/2014/main" id="{C09B09D8-FF9D-4CE5-853B-3BA46FD5C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77" name="Freeform: Shape 76">
              <a:extLst>
                <a:ext uri="{FF2B5EF4-FFF2-40B4-BE49-F238E27FC236}">
                  <a16:creationId xmlns:a16="http://schemas.microsoft.com/office/drawing/2014/main" id="{7DC978A2-F53F-4B72-9BAC-5F78F00B6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4F73D09D-1DE1-441E-88F5-CD2CBAB88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9DE61DBF-5FB0-4603-BE95-C566DD48B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D8C89DF5-F013-4C54-B9AD-2E158706C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9ED89947-A3CF-4B11-8DE7-5D07A57CB9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D3E24021-DB80-451B-96A6-0D21AC0C8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2BDA2B48-4CD9-45C3-8F12-212553367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 name="標題 1">
            <a:extLst>
              <a:ext uri="{FF2B5EF4-FFF2-40B4-BE49-F238E27FC236}">
                <a16:creationId xmlns:a16="http://schemas.microsoft.com/office/drawing/2014/main" id="{F72794DD-933D-D541-9274-217A04D71E77}"/>
              </a:ext>
            </a:extLst>
          </p:cNvPr>
          <p:cNvSpPr>
            <a:spLocks noGrp="1"/>
          </p:cNvSpPr>
          <p:nvPr>
            <p:ph type="title"/>
          </p:nvPr>
        </p:nvSpPr>
        <p:spPr>
          <a:xfrm>
            <a:off x="731315" y="208009"/>
            <a:ext cx="11050819" cy="1681019"/>
          </a:xfrm>
        </p:spPr>
        <p:txBody>
          <a:bodyPr>
            <a:normAutofit fontScale="90000"/>
          </a:bodyPr>
          <a:lstStyle/>
          <a:p>
            <a:pPr>
              <a:lnSpc>
                <a:spcPct val="90000"/>
              </a:lnSpc>
            </a:pPr>
            <a:r>
              <a:rPr kumimoji="1" lang="en-US" altLang="zh-HK" sz="4000" b="1" dirty="0"/>
              <a:t>Envisioning an inclusive cross-border partnership through social work initiatives </a:t>
            </a:r>
            <a:endParaRPr kumimoji="1" lang="zh-HK" altLang="en-US" sz="4000" dirty="0"/>
          </a:p>
        </p:txBody>
      </p:sp>
      <p:sp>
        <p:nvSpPr>
          <p:cNvPr id="3" name="內容版面配置區 2">
            <a:extLst>
              <a:ext uri="{FF2B5EF4-FFF2-40B4-BE49-F238E27FC236}">
                <a16:creationId xmlns:a16="http://schemas.microsoft.com/office/drawing/2014/main" id="{821F219C-76A5-E54B-A53A-0A79185D4CB8}"/>
              </a:ext>
            </a:extLst>
          </p:cNvPr>
          <p:cNvSpPr>
            <a:spLocks noGrp="1"/>
          </p:cNvSpPr>
          <p:nvPr>
            <p:ph idx="1"/>
          </p:nvPr>
        </p:nvSpPr>
        <p:spPr>
          <a:xfrm>
            <a:off x="682883" y="1815264"/>
            <a:ext cx="5573842" cy="4580590"/>
          </a:xfrm>
        </p:spPr>
        <p:txBody>
          <a:bodyPr>
            <a:normAutofit fontScale="92500"/>
          </a:bodyPr>
          <a:lstStyle/>
          <a:p>
            <a:pPr>
              <a:buClrTx/>
              <a:buFontTx/>
              <a:buChar char="▪"/>
              <a:defRPr sz="2600">
                <a:solidFill>
                  <a:srgbClr val="000000"/>
                </a:solidFill>
              </a:defRPr>
            </a:pPr>
            <a:r>
              <a:rPr lang="en-US" altLang="zh-HK" dirty="0">
                <a:latin typeface="Songti SC" panose="02010600040101010101" pitchFamily="2" charset="-122"/>
                <a:ea typeface="Songti SC" panose="02010600040101010101" pitchFamily="2" charset="-122"/>
              </a:rPr>
              <a:t>Sustainable social development (SDG) as framework for social work practice</a:t>
            </a:r>
          </a:p>
          <a:p>
            <a:pPr>
              <a:buClrTx/>
              <a:buFontTx/>
              <a:buChar char="▪"/>
              <a:defRPr sz="2600">
                <a:solidFill>
                  <a:srgbClr val="000000"/>
                </a:solidFill>
              </a:defRPr>
            </a:pPr>
            <a:r>
              <a:rPr lang="en-US" altLang="zh-HK" dirty="0">
                <a:latin typeface="Songti SC" panose="02010600040101010101" pitchFamily="2" charset="-122"/>
                <a:ea typeface="Songti SC" panose="02010600040101010101" pitchFamily="2" charset="-122"/>
              </a:rPr>
              <a:t>Action </a:t>
            </a:r>
            <a:r>
              <a:rPr lang="en-US" altLang="zh-HK">
                <a:latin typeface="Songti SC" panose="02010600040101010101" pitchFamily="2" charset="-122"/>
                <a:ea typeface="Songti SC" panose="02010600040101010101" pitchFamily="2" charset="-122"/>
              </a:rPr>
              <a:t>learning and mutual </a:t>
            </a:r>
            <a:r>
              <a:rPr lang="en-US" altLang="zh-HK" dirty="0">
                <a:latin typeface="Songti SC" panose="02010600040101010101" pitchFamily="2" charset="-122"/>
                <a:ea typeface="Songti SC" panose="02010600040101010101" pitchFamily="2" charset="-122"/>
              </a:rPr>
              <a:t>capacity building in collaboration</a:t>
            </a:r>
          </a:p>
          <a:p>
            <a:pPr>
              <a:buClrTx/>
              <a:buFontTx/>
              <a:buChar char="▪"/>
              <a:defRPr sz="2600">
                <a:solidFill>
                  <a:srgbClr val="000000"/>
                </a:solidFill>
              </a:defRPr>
            </a:pPr>
            <a:r>
              <a:rPr lang="en-US" altLang="zh-HK" dirty="0">
                <a:latin typeface="Songti SC" panose="02010600040101010101" pitchFamily="2" charset="-122"/>
                <a:ea typeface="Songti SC" panose="02010600040101010101" pitchFamily="2" charset="-122"/>
              </a:rPr>
              <a:t>Co-creation of social work knowledge in responding to the context-specific needs</a:t>
            </a:r>
          </a:p>
          <a:p>
            <a:pPr>
              <a:buClrTx/>
              <a:buFontTx/>
              <a:buChar char="▪"/>
              <a:defRPr sz="2600">
                <a:solidFill>
                  <a:srgbClr val="000000"/>
                </a:solidFill>
              </a:defRPr>
            </a:pPr>
            <a:r>
              <a:rPr lang="en-US" altLang="zh-HK" dirty="0">
                <a:latin typeface="Songti SC" panose="02010600040101010101" pitchFamily="2" charset="-122"/>
                <a:ea typeface="Songti SC" panose="02010600040101010101" pitchFamily="2" charset="-122"/>
              </a:rPr>
              <a:t>Building an inclusive world with social, cultural &amp; religious diversity</a:t>
            </a:r>
          </a:p>
          <a:p>
            <a:pPr marL="0" indent="0">
              <a:buClrTx/>
              <a:buNone/>
              <a:defRPr sz="2600">
                <a:solidFill>
                  <a:srgbClr val="000000"/>
                </a:solidFill>
              </a:defRPr>
            </a:pPr>
            <a:endParaRPr lang="en-US" altLang="zh-HK" sz="1800" dirty="0">
              <a:latin typeface="+mj-ea"/>
            </a:endParaRPr>
          </a:p>
          <a:p>
            <a:endParaRPr kumimoji="1" lang="zh-HK" altLang="en-US" sz="1800" dirty="0"/>
          </a:p>
        </p:txBody>
      </p:sp>
      <p:pic>
        <p:nvPicPr>
          <p:cNvPr id="4098" name="Picture 2" descr="Illness as Unifier: &quot;Viral&quot; Hopes for Global Solidarity - JURIST -  Commentary - Legal News &amp; Commentary">
            <a:extLst>
              <a:ext uri="{FF2B5EF4-FFF2-40B4-BE49-F238E27FC236}">
                <a16:creationId xmlns:a16="http://schemas.microsoft.com/office/drawing/2014/main" id="{621DB033-3CB4-AD46-B519-7E8BF1FEA6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0920" y="2337958"/>
            <a:ext cx="5701080" cy="2850539"/>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Bottom Right">
            <a:extLst>
              <a:ext uri="{FF2B5EF4-FFF2-40B4-BE49-F238E27FC236}">
                <a16:creationId xmlns:a16="http://schemas.microsoft.com/office/drawing/2014/main" id="{F0A218EB-ECC2-4D0D-9EDC-F5CB062CAD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86" name="Freeform: Shape 85">
              <a:extLst>
                <a:ext uri="{FF2B5EF4-FFF2-40B4-BE49-F238E27FC236}">
                  <a16:creationId xmlns:a16="http://schemas.microsoft.com/office/drawing/2014/main" id="{E419D1C3-874F-4BF6-A356-1EA4A20D4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87" name="Graphic 157">
              <a:extLst>
                <a:ext uri="{FF2B5EF4-FFF2-40B4-BE49-F238E27FC236}">
                  <a16:creationId xmlns:a16="http://schemas.microsoft.com/office/drawing/2014/main" id="{4AC4AE33-203A-4A93-8263-6CC6BB608FD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89" name="Freeform: Shape 88">
                <a:extLst>
                  <a:ext uri="{FF2B5EF4-FFF2-40B4-BE49-F238E27FC236}">
                    <a16:creationId xmlns:a16="http://schemas.microsoft.com/office/drawing/2014/main" id="{1F15373C-6DCA-4058-94CC-6476950E5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961BE5B1-15E0-484D-8B21-F6BA455B2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81167C23-6882-4551-BF77-DF537E736E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50749460-4B9F-4DE4-9931-7B5831D68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Freeform: Shape 92">
                <a:extLst>
                  <a:ext uri="{FF2B5EF4-FFF2-40B4-BE49-F238E27FC236}">
                    <a16:creationId xmlns:a16="http://schemas.microsoft.com/office/drawing/2014/main" id="{A567746C-E54C-4865-ACF1-CD31DD1D8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Freeform: Shape 93">
                <a:extLst>
                  <a:ext uri="{FF2B5EF4-FFF2-40B4-BE49-F238E27FC236}">
                    <a16:creationId xmlns:a16="http://schemas.microsoft.com/office/drawing/2014/main" id="{9E7B0826-2FBE-4B23-B784-BB7CDA8B3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Freeform: Shape 94">
                <a:extLst>
                  <a:ext uri="{FF2B5EF4-FFF2-40B4-BE49-F238E27FC236}">
                    <a16:creationId xmlns:a16="http://schemas.microsoft.com/office/drawing/2014/main" id="{FDF54EDF-BA0A-440F-B20A-2A76BFE15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88" name="Freeform: Shape 87">
              <a:extLst>
                <a:ext uri="{FF2B5EF4-FFF2-40B4-BE49-F238E27FC236}">
                  <a16:creationId xmlns:a16="http://schemas.microsoft.com/office/drawing/2014/main" id="{A53B2ADC-F80C-403E-B1CA-BCFED2CE5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597292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2900" b="1" dirty="0">
                <a:solidFill>
                  <a:srgbClr val="820000"/>
                </a:solidFill>
                <a:latin typeface="Garamond" panose="02020404030301010803" pitchFamily="18" charset="0"/>
              </a:rPr>
              <a:t>Catherine </a:t>
            </a:r>
            <a:r>
              <a:rPr lang="nl-NL" sz="2900" b="1" dirty="0" err="1">
                <a:solidFill>
                  <a:srgbClr val="820000"/>
                </a:solidFill>
                <a:latin typeface="Garamond" panose="02020404030301010803" pitchFamily="18" charset="0"/>
              </a:rPr>
              <a:t>Odora</a:t>
            </a:r>
            <a:r>
              <a:rPr lang="nl-NL" sz="2900" b="1" dirty="0">
                <a:solidFill>
                  <a:srgbClr val="820000"/>
                </a:solidFill>
                <a:latin typeface="Garamond" panose="02020404030301010803" pitchFamily="18" charset="0"/>
              </a:rPr>
              <a:t> Hoppers  </a:t>
            </a:r>
          </a:p>
          <a:p>
            <a:pPr algn="ctr">
              <a:spcAft>
                <a:spcPts val="1800"/>
              </a:spcAft>
            </a:pPr>
            <a:r>
              <a:rPr lang="en-AU" sz="2500" i="1" dirty="0">
                <a:latin typeface="Garamond" panose="02020404030301010803" pitchFamily="18" charset="0"/>
              </a:rPr>
              <a:t> Professor </a:t>
            </a:r>
            <a:r>
              <a:rPr lang="en-AU" sz="2500" i="1" dirty="0" err="1">
                <a:latin typeface="Garamond" panose="02020404030301010803" pitchFamily="18" charset="0"/>
              </a:rPr>
              <a:t>Extraordinarius</a:t>
            </a:r>
            <a:r>
              <a:rPr lang="en-AU" sz="2500" i="1" dirty="0">
                <a:latin typeface="Garamond" panose="02020404030301010803" pitchFamily="18" charset="0"/>
              </a:rPr>
              <a:t> in Education, </a:t>
            </a:r>
            <a:r>
              <a:rPr lang="en-AU" sz="2500" i="1" dirty="0" err="1">
                <a:latin typeface="Garamond" panose="02020404030301010803" pitchFamily="18" charset="0"/>
              </a:rPr>
              <a:t>Univeristy</a:t>
            </a:r>
            <a:r>
              <a:rPr lang="en-AU" sz="2500" i="1" dirty="0">
                <a:latin typeface="Garamond" panose="02020404030301010803" pitchFamily="18" charset="0"/>
              </a:rPr>
              <a:t> of South Africa, Uganda</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680648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66207"/>
            <a:ext cx="9144000" cy="4591594"/>
          </a:xfrm>
        </p:spPr>
        <p:txBody>
          <a:bodyPr>
            <a:normAutofit fontScale="55000" lnSpcReduction="20000"/>
          </a:bodyPr>
          <a:lstStyle/>
          <a:p>
            <a:endParaRPr lang="en-US" b="1" dirty="0"/>
          </a:p>
          <a:p>
            <a:endParaRPr lang="en-US" b="1" dirty="0"/>
          </a:p>
          <a:p>
            <a:r>
              <a:rPr lang="en-US" sz="4500" b="1" dirty="0">
                <a:solidFill>
                  <a:schemeClr val="tx2">
                    <a:lumMod val="50000"/>
                  </a:schemeClr>
                </a:solidFill>
              </a:rPr>
              <a:t>THE IMPACT OF SCIENCE</a:t>
            </a:r>
            <a:endParaRPr lang="en-US" sz="4500" dirty="0">
              <a:solidFill>
                <a:schemeClr val="tx2">
                  <a:lumMod val="50000"/>
                </a:schemeClr>
              </a:solidFill>
            </a:endParaRPr>
          </a:p>
          <a:p>
            <a:r>
              <a:rPr lang="en-US" sz="2600" b="1" dirty="0">
                <a:solidFill>
                  <a:schemeClr val="tx2">
                    <a:lumMod val="50000"/>
                  </a:schemeClr>
                </a:solidFill>
              </a:rPr>
              <a:t>Cape Town: 23</a:t>
            </a:r>
            <a:r>
              <a:rPr lang="en-US" sz="2600" b="1" baseline="30000" dirty="0">
                <a:solidFill>
                  <a:schemeClr val="tx2">
                    <a:lumMod val="50000"/>
                  </a:schemeClr>
                </a:solidFill>
              </a:rPr>
              <a:t>rd</a:t>
            </a:r>
            <a:r>
              <a:rPr lang="en-US" sz="2600" b="1" dirty="0">
                <a:solidFill>
                  <a:schemeClr val="tx2">
                    <a:lumMod val="50000"/>
                  </a:schemeClr>
                </a:solidFill>
              </a:rPr>
              <a:t> – 25</a:t>
            </a:r>
            <a:r>
              <a:rPr lang="en-US" sz="2600" b="1" baseline="30000" dirty="0">
                <a:solidFill>
                  <a:schemeClr val="tx2">
                    <a:lumMod val="50000"/>
                  </a:schemeClr>
                </a:solidFill>
              </a:rPr>
              <a:t>th</a:t>
            </a:r>
            <a:r>
              <a:rPr lang="en-US" sz="2600" b="1" dirty="0">
                <a:solidFill>
                  <a:schemeClr val="tx2">
                    <a:lumMod val="50000"/>
                  </a:schemeClr>
                </a:solidFill>
              </a:rPr>
              <a:t> June 2021</a:t>
            </a:r>
            <a:endParaRPr lang="en-US" sz="2600" dirty="0">
              <a:solidFill>
                <a:schemeClr val="tx2">
                  <a:lumMod val="50000"/>
                </a:schemeClr>
              </a:solidFill>
            </a:endParaRPr>
          </a:p>
          <a:p>
            <a:r>
              <a:rPr lang="en-US" sz="4400" b="1" dirty="0">
                <a:solidFill>
                  <a:srgbClr val="C00000"/>
                </a:solidFill>
              </a:rPr>
              <a:t>Sustainable Cross-Border Cooperation</a:t>
            </a:r>
            <a:endParaRPr lang="en-US" sz="4400" dirty="0">
              <a:solidFill>
                <a:srgbClr val="C00000"/>
              </a:solidFill>
            </a:endParaRPr>
          </a:p>
          <a:p>
            <a:endParaRPr lang="en-US" sz="3400" dirty="0"/>
          </a:p>
          <a:p>
            <a:endParaRPr lang="en-US" sz="3400" dirty="0"/>
          </a:p>
          <a:p>
            <a:r>
              <a:rPr lang="en-US" sz="3800" b="1" dirty="0">
                <a:solidFill>
                  <a:srgbClr val="C00000"/>
                </a:solidFill>
              </a:rPr>
              <a:t>THE ETHICAL IMPERATIVES IN THE DIALOGUE BETWEEN SCIENCE AND </a:t>
            </a:r>
          </a:p>
          <a:p>
            <a:r>
              <a:rPr lang="en-US" sz="3800" b="1" dirty="0">
                <a:solidFill>
                  <a:srgbClr val="C00000"/>
                </a:solidFill>
              </a:rPr>
              <a:t>OTHER KNOWDGE SYSTEMS</a:t>
            </a:r>
          </a:p>
          <a:p>
            <a:r>
              <a:rPr lang="en-US" sz="3400" dirty="0"/>
              <a:t>Session keynote</a:t>
            </a:r>
          </a:p>
          <a:p>
            <a:endParaRPr lang="en-US" dirty="0"/>
          </a:p>
          <a:p>
            <a:r>
              <a:rPr lang="en-US" sz="2900" b="1" dirty="0">
                <a:solidFill>
                  <a:srgbClr val="C00000"/>
                </a:solidFill>
              </a:rPr>
              <a:t>Catherine A. Odora Hoppers</a:t>
            </a:r>
          </a:p>
          <a:p>
            <a:r>
              <a:rPr lang="en-US" b="1" dirty="0">
                <a:solidFill>
                  <a:schemeClr val="tx2">
                    <a:lumMod val="75000"/>
                  </a:schemeClr>
                </a:solidFill>
              </a:rPr>
              <a:t>Professor </a:t>
            </a:r>
            <a:r>
              <a:rPr lang="en-US" b="1" dirty="0" err="1">
                <a:solidFill>
                  <a:schemeClr val="tx2">
                    <a:lumMod val="75000"/>
                  </a:schemeClr>
                </a:solidFill>
              </a:rPr>
              <a:t>Extraordinarius</a:t>
            </a:r>
            <a:r>
              <a:rPr lang="en-US" b="1" dirty="0">
                <a:solidFill>
                  <a:schemeClr val="tx2">
                    <a:lumMod val="75000"/>
                  </a:schemeClr>
                </a:solidFill>
              </a:rPr>
              <a:t>, University of South Africa</a:t>
            </a:r>
          </a:p>
          <a:p>
            <a:r>
              <a:rPr lang="en-US" b="1" dirty="0">
                <a:solidFill>
                  <a:schemeClr val="tx2">
                    <a:lumMod val="75000"/>
                  </a:schemeClr>
                </a:solidFill>
              </a:rPr>
              <a:t>Professor of Education, </a:t>
            </a:r>
            <a:r>
              <a:rPr lang="en-US" b="1" dirty="0" err="1">
                <a:solidFill>
                  <a:schemeClr val="tx2">
                    <a:lumMod val="75000"/>
                  </a:schemeClr>
                </a:solidFill>
              </a:rPr>
              <a:t>Gulu</a:t>
            </a:r>
            <a:r>
              <a:rPr lang="en-US" b="1" dirty="0">
                <a:solidFill>
                  <a:schemeClr val="tx2">
                    <a:lumMod val="75000"/>
                  </a:schemeClr>
                </a:solidFill>
              </a:rPr>
              <a:t> University, Uganda </a:t>
            </a:r>
          </a:p>
        </p:txBody>
      </p:sp>
      <p:pic>
        <p:nvPicPr>
          <p:cNvPr id="4" name="Picture 9" descr="Welcome to Gulu University - Gulu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75211"/>
            <a:ext cx="1898469" cy="188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5806" y="875212"/>
            <a:ext cx="1772194" cy="1698171"/>
          </a:xfrm>
          <a:prstGeom prst="rect">
            <a:avLst/>
          </a:prstGeom>
        </p:spPr>
      </p:pic>
    </p:spTree>
    <p:extLst>
      <p:ext uri="{BB962C8B-B14F-4D97-AF65-F5344CB8AC3E}">
        <p14:creationId xmlns:p14="http://schemas.microsoft.com/office/powerpoint/2010/main" val="901859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a:solidFill>
                  <a:srgbClr val="C00000"/>
                </a:solidFill>
              </a:rPr>
              <a:t>The Other, Community and Society</a:t>
            </a:r>
          </a:p>
        </p:txBody>
      </p:sp>
      <p:sp>
        <p:nvSpPr>
          <p:cNvPr id="3" name="Content Placeholder 2"/>
          <p:cNvSpPr>
            <a:spLocks noGrp="1"/>
          </p:cNvSpPr>
          <p:nvPr>
            <p:ph idx="1"/>
          </p:nvPr>
        </p:nvSpPr>
        <p:spPr/>
        <p:txBody>
          <a:bodyPr/>
          <a:lstStyle/>
          <a:p>
            <a:pPr>
              <a:buFont typeface="Arial" charset="0"/>
              <a:buChar char="•"/>
              <a:defRPr/>
            </a:pPr>
            <a:r>
              <a:rPr lang="en-US" sz="3600" b="1" dirty="0">
                <a:solidFill>
                  <a:schemeClr val="tx2"/>
                </a:solidFill>
              </a:rPr>
              <a:t>As a people we know that </a:t>
            </a:r>
            <a:r>
              <a:rPr lang="en-US" sz="3600" b="1" dirty="0">
                <a:solidFill>
                  <a:srgbClr val="C00000"/>
                </a:solidFill>
              </a:rPr>
              <a:t>no community is complete without the other.</a:t>
            </a:r>
          </a:p>
          <a:p>
            <a:pPr>
              <a:buFont typeface="Arial" charset="0"/>
              <a:buChar char="•"/>
              <a:defRPr/>
            </a:pPr>
            <a:r>
              <a:rPr lang="en-US" sz="3600" b="1" dirty="0">
                <a:solidFill>
                  <a:schemeClr val="tx2"/>
                </a:solidFill>
              </a:rPr>
              <a:t>No society is </a:t>
            </a:r>
            <a:r>
              <a:rPr lang="en-US" sz="3600" b="1" dirty="0">
                <a:solidFill>
                  <a:srgbClr val="C00000"/>
                </a:solidFill>
              </a:rPr>
              <a:t>complete in itself</a:t>
            </a:r>
          </a:p>
          <a:p>
            <a:pPr>
              <a:buFont typeface="Arial" charset="0"/>
              <a:buChar char="•"/>
              <a:defRPr/>
            </a:pPr>
            <a:r>
              <a:rPr lang="en-US" sz="3600" b="1" dirty="0">
                <a:solidFill>
                  <a:schemeClr val="tx2"/>
                </a:solidFill>
              </a:rPr>
              <a:t>The other </a:t>
            </a:r>
            <a:r>
              <a:rPr lang="en-US" sz="3600" b="1" dirty="0">
                <a:solidFill>
                  <a:srgbClr val="C00000"/>
                </a:solidFill>
              </a:rPr>
              <a:t>opens us, enlarges us;</a:t>
            </a:r>
          </a:p>
          <a:p>
            <a:pPr>
              <a:buFont typeface="Arial" charset="0"/>
              <a:buChar char="•"/>
              <a:defRPr/>
            </a:pPr>
            <a:r>
              <a:rPr lang="en-US" sz="3600" b="1" dirty="0">
                <a:solidFill>
                  <a:schemeClr val="tx2"/>
                </a:solidFill>
              </a:rPr>
              <a:t>Without </a:t>
            </a:r>
            <a:r>
              <a:rPr lang="en-US" sz="3600" b="1" dirty="0">
                <a:solidFill>
                  <a:srgbClr val="C00000"/>
                </a:solidFill>
              </a:rPr>
              <a:t>the otherness of the other</a:t>
            </a:r>
            <a:r>
              <a:rPr lang="en-US" sz="3600" b="1" dirty="0">
                <a:solidFill>
                  <a:schemeClr val="tx2"/>
                </a:solidFill>
              </a:rPr>
              <a:t>, the </a:t>
            </a:r>
            <a:r>
              <a:rPr lang="en-US" sz="3600" b="1" dirty="0">
                <a:solidFill>
                  <a:srgbClr val="C00000"/>
                </a:solidFill>
              </a:rPr>
              <a:t>self</a:t>
            </a:r>
            <a:r>
              <a:rPr lang="en-US" sz="3600" b="1" dirty="0">
                <a:solidFill>
                  <a:schemeClr val="tx2"/>
                </a:solidFill>
              </a:rPr>
              <a:t> is </a:t>
            </a:r>
            <a:r>
              <a:rPr lang="en-US" sz="3600" b="1" dirty="0">
                <a:solidFill>
                  <a:srgbClr val="C00000"/>
                </a:solidFill>
              </a:rPr>
              <a:t>incomplete</a:t>
            </a:r>
            <a:r>
              <a:rPr lang="en-US" sz="3600" b="1" dirty="0">
                <a:solidFill>
                  <a:schemeClr val="tx2"/>
                </a:solidFill>
              </a:rPr>
              <a:t> and even </a:t>
            </a:r>
            <a:r>
              <a:rPr lang="en-US" sz="3600" b="1" dirty="0">
                <a:solidFill>
                  <a:srgbClr val="C00000"/>
                </a:solidFill>
              </a:rPr>
              <a:t>vulnerable</a:t>
            </a:r>
          </a:p>
          <a:p>
            <a:pPr marL="0" indent="0">
              <a:buNone/>
              <a:defRPr/>
            </a:pPr>
            <a:r>
              <a:rPr lang="en-US" sz="3600" b="1" dirty="0">
                <a:solidFill>
                  <a:schemeClr val="tx2"/>
                </a:solidFill>
              </a:rPr>
              <a:t> </a:t>
            </a:r>
          </a:p>
        </p:txBody>
      </p:sp>
      <p:sp>
        <p:nvSpPr>
          <p:cNvPr id="4" name="Date Placeholder 3"/>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Copyright C. Odora Hoppers 2/2/2017</a:t>
            </a:r>
          </a:p>
        </p:txBody>
      </p:sp>
    </p:spTree>
    <p:extLst>
      <p:ext uri="{BB962C8B-B14F-4D97-AF65-F5344CB8AC3E}">
        <p14:creationId xmlns:p14="http://schemas.microsoft.com/office/powerpoint/2010/main" val="1549610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a:solidFill>
                  <a:srgbClr val="C00000"/>
                </a:solidFill>
              </a:rPr>
              <a:t>Knowledge and Society</a:t>
            </a:r>
          </a:p>
        </p:txBody>
      </p:sp>
      <p:sp>
        <p:nvSpPr>
          <p:cNvPr id="3" name="Content Placeholder 2"/>
          <p:cNvSpPr>
            <a:spLocks noGrp="1"/>
          </p:cNvSpPr>
          <p:nvPr>
            <p:ph idx="1"/>
          </p:nvPr>
        </p:nvSpPr>
        <p:spPr>
          <a:xfrm>
            <a:off x="838200" y="1484313"/>
            <a:ext cx="9372600" cy="4641850"/>
          </a:xfrm>
        </p:spPr>
        <p:txBody>
          <a:bodyPr/>
          <a:lstStyle/>
          <a:p>
            <a:pPr>
              <a:buFont typeface="Arial" charset="0"/>
              <a:buChar char="•"/>
              <a:defRPr/>
            </a:pPr>
            <a:r>
              <a:rPr lang="en-US" b="1" dirty="0">
                <a:solidFill>
                  <a:schemeClr val="tx2">
                    <a:lumMod val="75000"/>
                  </a:schemeClr>
                </a:solidFill>
              </a:rPr>
              <a:t>What is </a:t>
            </a:r>
            <a:r>
              <a:rPr lang="en-US" b="1" dirty="0">
                <a:solidFill>
                  <a:srgbClr val="C00000"/>
                </a:solidFill>
              </a:rPr>
              <a:t>true of society</a:t>
            </a:r>
            <a:r>
              <a:rPr lang="en-US" b="1" dirty="0">
                <a:solidFill>
                  <a:schemeClr val="tx2">
                    <a:lumMod val="75000"/>
                  </a:schemeClr>
                </a:solidFill>
              </a:rPr>
              <a:t> is </a:t>
            </a:r>
            <a:r>
              <a:rPr lang="en-US" b="1" dirty="0">
                <a:solidFill>
                  <a:srgbClr val="C00000"/>
                </a:solidFill>
              </a:rPr>
              <a:t>true of knowledge</a:t>
            </a:r>
          </a:p>
          <a:p>
            <a:pPr>
              <a:buFont typeface="Arial" charset="0"/>
              <a:buChar char="•"/>
              <a:defRPr/>
            </a:pPr>
            <a:r>
              <a:rPr lang="en-US" b="1" dirty="0">
                <a:solidFill>
                  <a:schemeClr val="tx2">
                    <a:lumMod val="75000"/>
                  </a:schemeClr>
                </a:solidFill>
              </a:rPr>
              <a:t>No knowledge is </a:t>
            </a:r>
            <a:r>
              <a:rPr lang="en-US" b="1" dirty="0">
                <a:solidFill>
                  <a:srgbClr val="C00000"/>
                </a:solidFill>
              </a:rPr>
              <a:t>complete in itself</a:t>
            </a:r>
          </a:p>
          <a:p>
            <a:pPr>
              <a:buFont typeface="Arial" charset="0"/>
              <a:buChar char="•"/>
              <a:defRPr/>
            </a:pPr>
            <a:r>
              <a:rPr lang="en-US" b="1" dirty="0">
                <a:solidFill>
                  <a:schemeClr val="tx2">
                    <a:lumMod val="75000"/>
                  </a:schemeClr>
                </a:solidFill>
              </a:rPr>
              <a:t>No knowledge is complete </a:t>
            </a:r>
            <a:r>
              <a:rPr lang="en-US" b="1" dirty="0">
                <a:solidFill>
                  <a:srgbClr val="C00000"/>
                </a:solidFill>
              </a:rPr>
              <a:t>without the dreams of the other</a:t>
            </a:r>
          </a:p>
          <a:p>
            <a:pPr>
              <a:buFont typeface="Arial" charset="0"/>
              <a:buChar char="•"/>
              <a:defRPr/>
            </a:pPr>
            <a:r>
              <a:rPr lang="en-US" b="1" dirty="0">
                <a:solidFill>
                  <a:srgbClr val="C00000"/>
                </a:solidFill>
              </a:rPr>
              <a:t>Hospitality, reciprocity, generosity, plurality—</a:t>
            </a:r>
          </a:p>
          <a:p>
            <a:pPr>
              <a:buFont typeface="Arial" charset="0"/>
              <a:buChar char="•"/>
              <a:defRPr/>
            </a:pPr>
            <a:r>
              <a:rPr lang="en-US" b="1" dirty="0">
                <a:solidFill>
                  <a:schemeClr val="tx2">
                    <a:lumMod val="75000"/>
                  </a:schemeClr>
                </a:solidFill>
              </a:rPr>
              <a:t>Without these, </a:t>
            </a:r>
            <a:r>
              <a:rPr lang="en-US" b="1" dirty="0">
                <a:solidFill>
                  <a:srgbClr val="C00000"/>
                </a:solidFill>
              </a:rPr>
              <a:t>no “commons” of knowledge is possible</a:t>
            </a:r>
            <a:r>
              <a:rPr lang="en-US" b="1" dirty="0">
                <a:solidFill>
                  <a:schemeClr val="tx2">
                    <a:lumMod val="75000"/>
                  </a:schemeClr>
                </a:solidFill>
              </a:rPr>
              <a:t> </a:t>
            </a:r>
            <a:r>
              <a:rPr lang="en-US" sz="1400" b="1" dirty="0">
                <a:solidFill>
                  <a:schemeClr val="tx2">
                    <a:lumMod val="75000"/>
                  </a:schemeClr>
                </a:solidFill>
              </a:rPr>
              <a:t>(Visvanathan 2016).</a:t>
            </a:r>
            <a:r>
              <a:rPr lang="en-US" b="1" dirty="0">
                <a:solidFill>
                  <a:schemeClr val="tx2">
                    <a:lumMod val="75000"/>
                  </a:schemeClr>
                </a:solidFill>
              </a:rPr>
              <a:t> </a:t>
            </a:r>
          </a:p>
        </p:txBody>
      </p:sp>
      <p:sp>
        <p:nvSpPr>
          <p:cNvPr id="4" name="Date Placeholder 3"/>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Copyright C. Odora Hoppers 2/2/2017</a:t>
            </a:r>
          </a:p>
        </p:txBody>
      </p:sp>
    </p:spTree>
    <p:extLst>
      <p:ext uri="{BB962C8B-B14F-4D97-AF65-F5344CB8AC3E}">
        <p14:creationId xmlns:p14="http://schemas.microsoft.com/office/powerpoint/2010/main" val="4003864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200" y="365126"/>
            <a:ext cx="10515600" cy="810531"/>
          </a:xfrm>
        </p:spPr>
        <p:txBody>
          <a:bodyPr/>
          <a:lstStyle/>
          <a:p>
            <a:r>
              <a:rPr lang="en-US" altLang="en-US" b="1" dirty="0">
                <a:solidFill>
                  <a:srgbClr val="C00000"/>
                </a:solidFill>
              </a:rPr>
              <a:t>Turning around us,</a:t>
            </a:r>
          </a:p>
        </p:txBody>
      </p:sp>
      <p:sp>
        <p:nvSpPr>
          <p:cNvPr id="7171" name="Content Placeholder 2"/>
          <p:cNvSpPr>
            <a:spLocks noGrp="1"/>
          </p:cNvSpPr>
          <p:nvPr>
            <p:ph idx="1"/>
          </p:nvPr>
        </p:nvSpPr>
        <p:spPr>
          <a:xfrm>
            <a:off x="838200" y="1175657"/>
            <a:ext cx="10515600" cy="5066621"/>
          </a:xfrm>
        </p:spPr>
        <p:txBody>
          <a:bodyPr/>
          <a:lstStyle/>
          <a:p>
            <a:pPr marL="0" indent="0">
              <a:buNone/>
              <a:defRPr/>
            </a:pPr>
            <a:endParaRPr lang="en-US" altLang="en-US" sz="4000" b="1" dirty="0">
              <a:solidFill>
                <a:schemeClr val="tx2">
                  <a:lumMod val="75000"/>
                </a:schemeClr>
              </a:solidFill>
            </a:endParaRPr>
          </a:p>
          <a:p>
            <a:pPr marL="0" indent="0">
              <a:buNone/>
              <a:defRPr/>
            </a:pPr>
            <a:r>
              <a:rPr lang="en-US" altLang="en-US" sz="4000" b="1" dirty="0">
                <a:solidFill>
                  <a:schemeClr val="tx2">
                    <a:lumMod val="75000"/>
                  </a:schemeClr>
                </a:solidFill>
              </a:rPr>
              <a:t>We all know that the </a:t>
            </a:r>
            <a:r>
              <a:rPr lang="en-US" altLang="en-US" sz="4000" b="1" dirty="0">
                <a:solidFill>
                  <a:srgbClr val="C00000"/>
                </a:solidFill>
              </a:rPr>
              <a:t>prevailing</a:t>
            </a:r>
          </a:p>
          <a:p>
            <a:pPr marL="0" indent="0">
              <a:buNone/>
              <a:defRPr/>
            </a:pPr>
            <a:r>
              <a:rPr lang="en-US" altLang="en-US" sz="4000" b="1" dirty="0">
                <a:solidFill>
                  <a:schemeClr val="tx2">
                    <a:lumMod val="75000"/>
                  </a:schemeClr>
                </a:solidFill>
              </a:rPr>
              <a:t>and </a:t>
            </a:r>
            <a:r>
              <a:rPr lang="en-US" altLang="en-US" sz="4000" b="1" dirty="0">
                <a:solidFill>
                  <a:srgbClr val="C00000"/>
                </a:solidFill>
              </a:rPr>
              <a:t>dominating worldviews</a:t>
            </a:r>
            <a:r>
              <a:rPr lang="en-US" altLang="en-US" sz="4000" b="1" dirty="0">
                <a:solidFill>
                  <a:schemeClr val="tx2">
                    <a:lumMod val="75000"/>
                  </a:schemeClr>
                </a:solidFill>
              </a:rPr>
              <a:t> </a:t>
            </a:r>
          </a:p>
          <a:p>
            <a:pPr marL="0" indent="0">
              <a:buNone/>
              <a:defRPr/>
            </a:pPr>
            <a:r>
              <a:rPr lang="en-US" altLang="en-US" sz="4000" b="1" dirty="0">
                <a:solidFill>
                  <a:schemeClr val="tx2">
                    <a:lumMod val="75000"/>
                  </a:schemeClr>
                </a:solidFill>
              </a:rPr>
              <a:t>that </a:t>
            </a:r>
            <a:r>
              <a:rPr lang="en-US" altLang="en-US" sz="4000" b="1" dirty="0">
                <a:solidFill>
                  <a:srgbClr val="C00000"/>
                </a:solidFill>
              </a:rPr>
              <a:t>surrounds</a:t>
            </a:r>
            <a:r>
              <a:rPr lang="en-US" altLang="en-US" sz="4000" b="1" dirty="0">
                <a:solidFill>
                  <a:schemeClr val="tx2">
                    <a:lumMod val="75000"/>
                  </a:schemeClr>
                </a:solidFill>
              </a:rPr>
              <a:t> us today;</a:t>
            </a:r>
          </a:p>
          <a:p>
            <a:pPr marL="0" indent="0">
              <a:buNone/>
              <a:defRPr/>
            </a:pPr>
            <a:r>
              <a:rPr lang="en-US" altLang="en-US" sz="4000" b="1" dirty="0">
                <a:solidFill>
                  <a:schemeClr val="tx2">
                    <a:lumMod val="75000"/>
                  </a:schemeClr>
                </a:solidFill>
              </a:rPr>
              <a:t>And which we are </a:t>
            </a:r>
            <a:r>
              <a:rPr lang="en-US" altLang="en-US" sz="4000" b="1" dirty="0">
                <a:solidFill>
                  <a:srgbClr val="C00000"/>
                </a:solidFill>
              </a:rPr>
              <a:t>all compelled to respond</a:t>
            </a:r>
            <a:r>
              <a:rPr lang="en-US" altLang="en-US" sz="4000" b="1" dirty="0">
                <a:solidFill>
                  <a:schemeClr val="tx2">
                    <a:lumMod val="75000"/>
                  </a:schemeClr>
                </a:solidFill>
              </a:rPr>
              <a:t> to is one that is:</a:t>
            </a:r>
          </a:p>
        </p:txBody>
      </p:sp>
      <p:sp>
        <p:nvSpPr>
          <p:cNvPr id="2" name="Date Placeholder 1"/>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Copyright C. Odora Hoppers 2/2/2017</a:t>
            </a:r>
          </a:p>
        </p:txBody>
      </p:sp>
    </p:spTree>
    <p:extLst>
      <p:ext uri="{BB962C8B-B14F-4D97-AF65-F5344CB8AC3E}">
        <p14:creationId xmlns:p14="http://schemas.microsoft.com/office/powerpoint/2010/main" val="225781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838200" y="365126"/>
            <a:ext cx="10515600" cy="470898"/>
          </a:xfrm>
        </p:spPr>
        <p:txBody>
          <a:bodyPr>
            <a:normAutofit fontScale="90000"/>
          </a:bodyPr>
          <a:lstStyle/>
          <a:p>
            <a:endParaRPr lang="en-US" altLang="en-US" b="1" dirty="0">
              <a:solidFill>
                <a:srgbClr val="C00000"/>
              </a:solidFill>
            </a:endParaRPr>
          </a:p>
        </p:txBody>
      </p:sp>
      <p:sp>
        <p:nvSpPr>
          <p:cNvPr id="3" name="Content Placeholder 2"/>
          <p:cNvSpPr>
            <a:spLocks noGrp="1"/>
          </p:cNvSpPr>
          <p:nvPr>
            <p:ph idx="1"/>
          </p:nvPr>
        </p:nvSpPr>
        <p:spPr>
          <a:xfrm>
            <a:off x="838200" y="1236164"/>
            <a:ext cx="9372600" cy="4929188"/>
          </a:xfrm>
        </p:spPr>
        <p:txBody>
          <a:bodyPr/>
          <a:lstStyle/>
          <a:p>
            <a:pPr>
              <a:buFont typeface="Arial" charset="0"/>
              <a:buChar char="•"/>
              <a:defRPr/>
            </a:pPr>
            <a:r>
              <a:rPr lang="en-US" sz="3600" b="1" dirty="0">
                <a:solidFill>
                  <a:srgbClr val="C00000"/>
                </a:solidFill>
              </a:rPr>
              <a:t>Narrow</a:t>
            </a:r>
            <a:r>
              <a:rPr lang="en-US" sz="3600" b="1" dirty="0">
                <a:solidFill>
                  <a:schemeClr val="tx2">
                    <a:lumMod val="75000"/>
                  </a:schemeClr>
                </a:solidFill>
              </a:rPr>
              <a:t> in its vision</a:t>
            </a:r>
          </a:p>
          <a:p>
            <a:pPr>
              <a:buFont typeface="Arial" charset="0"/>
              <a:buChar char="•"/>
              <a:defRPr/>
            </a:pPr>
            <a:r>
              <a:rPr lang="en-US" sz="3600" b="1" dirty="0">
                <a:solidFill>
                  <a:srgbClr val="C00000"/>
                </a:solidFill>
              </a:rPr>
              <a:t>Exclusive</a:t>
            </a:r>
            <a:r>
              <a:rPr lang="en-US" sz="3600" b="1" dirty="0">
                <a:solidFill>
                  <a:schemeClr val="tx2">
                    <a:lumMod val="75000"/>
                  </a:schemeClr>
                </a:solidFill>
              </a:rPr>
              <a:t> and </a:t>
            </a:r>
            <a:r>
              <a:rPr lang="en-US" sz="3600" b="1" dirty="0">
                <a:solidFill>
                  <a:srgbClr val="C00000"/>
                </a:solidFill>
              </a:rPr>
              <a:t>detached</a:t>
            </a:r>
            <a:r>
              <a:rPr lang="en-US" sz="3600" b="1" dirty="0">
                <a:solidFill>
                  <a:schemeClr val="tx2">
                    <a:lumMod val="75000"/>
                  </a:schemeClr>
                </a:solidFill>
              </a:rPr>
              <a:t> in relating to the total environment</a:t>
            </a:r>
          </a:p>
          <a:p>
            <a:pPr>
              <a:buFont typeface="Arial" charset="0"/>
              <a:buChar char="•"/>
              <a:defRPr/>
            </a:pPr>
            <a:r>
              <a:rPr lang="en-US" sz="3600" b="1" dirty="0">
                <a:solidFill>
                  <a:srgbClr val="C00000"/>
                </a:solidFill>
              </a:rPr>
              <a:t>Analytical</a:t>
            </a:r>
            <a:r>
              <a:rPr lang="en-US" sz="3600" b="1" dirty="0">
                <a:solidFill>
                  <a:schemeClr val="tx2">
                    <a:lumMod val="75000"/>
                  </a:schemeClr>
                </a:solidFill>
              </a:rPr>
              <a:t> and </a:t>
            </a:r>
            <a:r>
              <a:rPr lang="en-US" sz="3600" b="1" dirty="0">
                <a:solidFill>
                  <a:srgbClr val="C00000"/>
                </a:solidFill>
              </a:rPr>
              <a:t>deductive</a:t>
            </a:r>
            <a:r>
              <a:rPr lang="en-US" sz="3600" b="1" dirty="0">
                <a:solidFill>
                  <a:schemeClr val="tx2">
                    <a:lumMod val="75000"/>
                  </a:schemeClr>
                </a:solidFill>
              </a:rPr>
              <a:t> it its perception and thinking</a:t>
            </a:r>
          </a:p>
          <a:p>
            <a:pPr>
              <a:buFont typeface="Arial" charset="0"/>
              <a:buChar char="•"/>
              <a:defRPr/>
            </a:pPr>
            <a:r>
              <a:rPr lang="en-US" sz="3600" b="1" dirty="0">
                <a:solidFill>
                  <a:srgbClr val="C00000"/>
                </a:solidFill>
              </a:rPr>
              <a:t>Linear</a:t>
            </a:r>
            <a:r>
              <a:rPr lang="en-US" sz="3600" b="1" dirty="0">
                <a:solidFill>
                  <a:schemeClr val="tx2">
                    <a:lumMod val="75000"/>
                  </a:schemeClr>
                </a:solidFill>
              </a:rPr>
              <a:t> in its ‘doing’</a:t>
            </a:r>
          </a:p>
          <a:p>
            <a:pPr>
              <a:buFont typeface="Arial" charset="0"/>
              <a:buChar char="•"/>
              <a:defRPr/>
            </a:pPr>
            <a:r>
              <a:rPr lang="en-US" sz="3600" b="1" dirty="0">
                <a:solidFill>
                  <a:srgbClr val="C00000"/>
                </a:solidFill>
              </a:rPr>
              <a:t>Hierarchical</a:t>
            </a:r>
            <a:r>
              <a:rPr lang="en-US" sz="3600" b="1" dirty="0">
                <a:solidFill>
                  <a:schemeClr val="tx2">
                    <a:lumMod val="75000"/>
                  </a:schemeClr>
                </a:solidFill>
              </a:rPr>
              <a:t> and </a:t>
            </a:r>
            <a:r>
              <a:rPr lang="en-US" sz="3600" b="1" dirty="0">
                <a:solidFill>
                  <a:srgbClr val="C00000"/>
                </a:solidFill>
              </a:rPr>
              <a:t>competitive</a:t>
            </a:r>
            <a:r>
              <a:rPr lang="en-US" sz="3600" b="1" dirty="0">
                <a:solidFill>
                  <a:schemeClr val="tx2">
                    <a:lumMod val="75000"/>
                  </a:schemeClr>
                </a:solidFill>
              </a:rPr>
              <a:t> it its management of the field of activity.</a:t>
            </a:r>
          </a:p>
        </p:txBody>
      </p:sp>
      <p:sp>
        <p:nvSpPr>
          <p:cNvPr id="5" name="Date Placeholder 4"/>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Copyright C. Odora Hoppers 2/2/2017</a:t>
            </a:r>
          </a:p>
        </p:txBody>
      </p:sp>
    </p:spTree>
    <p:extLst>
      <p:ext uri="{BB962C8B-B14F-4D97-AF65-F5344CB8AC3E}">
        <p14:creationId xmlns:p14="http://schemas.microsoft.com/office/powerpoint/2010/main" val="1123508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a:solidFill>
                  <a:srgbClr val="C00000"/>
                </a:solidFill>
              </a:rPr>
              <a:t>The painful facts</a:t>
            </a:r>
          </a:p>
        </p:txBody>
      </p:sp>
      <p:sp>
        <p:nvSpPr>
          <p:cNvPr id="3" name="Content Placeholder 2"/>
          <p:cNvSpPr>
            <a:spLocks noGrp="1"/>
          </p:cNvSpPr>
          <p:nvPr>
            <p:ph idx="1"/>
          </p:nvPr>
        </p:nvSpPr>
        <p:spPr/>
        <p:txBody>
          <a:bodyPr/>
          <a:lstStyle/>
          <a:p>
            <a:pPr>
              <a:buFont typeface="Arial" charset="0"/>
              <a:buChar char="•"/>
              <a:defRPr/>
            </a:pPr>
            <a:r>
              <a:rPr lang="en-US" sz="3600" b="1" dirty="0">
                <a:solidFill>
                  <a:schemeClr val="tx2">
                    <a:lumMod val="75000"/>
                  </a:schemeClr>
                </a:solidFill>
              </a:rPr>
              <a:t>The </a:t>
            </a:r>
            <a:r>
              <a:rPr lang="en-US" sz="3600" b="1" dirty="0">
                <a:solidFill>
                  <a:srgbClr val="C00000"/>
                </a:solidFill>
              </a:rPr>
              <a:t>era of the Empire</a:t>
            </a:r>
            <a:r>
              <a:rPr lang="en-US" sz="3600" b="1" dirty="0">
                <a:solidFill>
                  <a:schemeClr val="tx2">
                    <a:lumMod val="75000"/>
                  </a:schemeClr>
                </a:solidFill>
              </a:rPr>
              <a:t>, weak and strong at the same time, </a:t>
            </a:r>
          </a:p>
          <a:p>
            <a:pPr>
              <a:buFont typeface="Arial" charset="0"/>
              <a:buChar char="•"/>
              <a:defRPr/>
            </a:pPr>
            <a:r>
              <a:rPr lang="en-US" sz="3600" b="1" dirty="0">
                <a:solidFill>
                  <a:schemeClr val="tx2">
                    <a:lumMod val="75000"/>
                  </a:schemeClr>
                </a:solidFill>
              </a:rPr>
              <a:t>declared Africa to have </a:t>
            </a:r>
            <a:r>
              <a:rPr lang="en-US" sz="3600" b="1" dirty="0">
                <a:solidFill>
                  <a:srgbClr val="C00000"/>
                </a:solidFill>
              </a:rPr>
              <a:t>nothing</a:t>
            </a:r>
            <a:r>
              <a:rPr lang="en-US" sz="3600" b="1" dirty="0">
                <a:solidFill>
                  <a:schemeClr val="tx2">
                    <a:lumMod val="75000"/>
                  </a:schemeClr>
                </a:solidFill>
              </a:rPr>
              <a:t>. </a:t>
            </a:r>
          </a:p>
          <a:p>
            <a:pPr>
              <a:buFont typeface="Arial" charset="0"/>
              <a:buChar char="•"/>
              <a:defRPr/>
            </a:pPr>
            <a:r>
              <a:rPr lang="en-US" sz="3600" b="1" dirty="0">
                <a:solidFill>
                  <a:schemeClr val="tx2">
                    <a:lumMod val="75000"/>
                  </a:schemeClr>
                </a:solidFill>
              </a:rPr>
              <a:t>Its </a:t>
            </a:r>
            <a:r>
              <a:rPr lang="en-US" sz="3600" b="1" dirty="0">
                <a:solidFill>
                  <a:srgbClr val="C00000"/>
                </a:solidFill>
              </a:rPr>
              <a:t>knowledge systems</a:t>
            </a:r>
            <a:r>
              <a:rPr lang="en-US" sz="3600" b="1" dirty="0">
                <a:solidFill>
                  <a:schemeClr val="tx2">
                    <a:lumMod val="75000"/>
                  </a:schemeClr>
                </a:solidFill>
              </a:rPr>
              <a:t> were </a:t>
            </a:r>
            <a:r>
              <a:rPr lang="en-US" sz="3600" b="1" dirty="0">
                <a:solidFill>
                  <a:srgbClr val="C00000"/>
                </a:solidFill>
              </a:rPr>
              <a:t>irrelevant</a:t>
            </a:r>
            <a:r>
              <a:rPr lang="en-US" sz="3600" b="1" dirty="0">
                <a:solidFill>
                  <a:schemeClr val="tx2">
                    <a:lumMod val="75000"/>
                  </a:schemeClr>
                </a:solidFill>
              </a:rPr>
              <a:t>. </a:t>
            </a:r>
          </a:p>
          <a:p>
            <a:pPr>
              <a:buFont typeface="Arial" charset="0"/>
              <a:buChar char="•"/>
              <a:defRPr/>
            </a:pPr>
            <a:r>
              <a:rPr lang="en-US" sz="3600" b="1" dirty="0">
                <a:solidFill>
                  <a:schemeClr val="tx2">
                    <a:lumMod val="75000"/>
                  </a:schemeClr>
                </a:solidFill>
              </a:rPr>
              <a:t>We were </a:t>
            </a:r>
            <a:r>
              <a:rPr lang="en-US" sz="3600" b="1" dirty="0">
                <a:solidFill>
                  <a:srgbClr val="C00000"/>
                </a:solidFill>
              </a:rPr>
              <a:t>unsuited</a:t>
            </a:r>
            <a:r>
              <a:rPr lang="en-US" sz="3600" b="1" dirty="0">
                <a:solidFill>
                  <a:schemeClr val="tx2">
                    <a:lumMod val="75000"/>
                  </a:schemeClr>
                </a:solidFill>
              </a:rPr>
              <a:t> for the ‘</a:t>
            </a:r>
            <a:r>
              <a:rPr lang="en-US" sz="3600" b="1" dirty="0">
                <a:solidFill>
                  <a:srgbClr val="C00000"/>
                </a:solidFill>
              </a:rPr>
              <a:t>modern’</a:t>
            </a:r>
            <a:r>
              <a:rPr lang="en-US" sz="3600" b="1" dirty="0">
                <a:solidFill>
                  <a:schemeClr val="tx2">
                    <a:lumMod val="75000"/>
                  </a:schemeClr>
                </a:solidFill>
              </a:rPr>
              <a:t> world </a:t>
            </a:r>
            <a:r>
              <a:rPr lang="en-US" sz="1800" b="1" dirty="0">
                <a:solidFill>
                  <a:schemeClr val="tx2">
                    <a:lumMod val="75000"/>
                  </a:schemeClr>
                </a:solidFill>
              </a:rPr>
              <a:t>(Ralston Saul 2014). </a:t>
            </a:r>
          </a:p>
        </p:txBody>
      </p:sp>
      <p:sp>
        <p:nvSpPr>
          <p:cNvPr id="11268"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t>Copyright C. Odora Hoppers 2/2/2017</a:t>
            </a:r>
          </a:p>
        </p:txBody>
      </p:sp>
    </p:spTree>
    <p:extLst>
      <p:ext uri="{BB962C8B-B14F-4D97-AF65-F5344CB8AC3E}">
        <p14:creationId xmlns:p14="http://schemas.microsoft.com/office/powerpoint/2010/main" val="187720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373672" y="921984"/>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a:solidFill>
                  <a:srgbClr val="820000"/>
                </a:solidFill>
                <a:latin typeface="Garamond" panose="02020404030301010803" pitchFamily="18" charset="0"/>
              </a:rPr>
              <a:t>Ben Ku (Chair): </a:t>
            </a:r>
            <a:r>
              <a:rPr lang="en-AU" sz="1600" b="1" dirty="0">
                <a:solidFill>
                  <a:srgbClr val="820000"/>
                </a:solidFill>
                <a:latin typeface="Garamond" panose="02020404030301010803" pitchFamily="18" charset="0"/>
              </a:rPr>
              <a:t>Associate Professor at the Hong Kong Polytechnic University, Hong Kong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Catherine </a:t>
            </a:r>
            <a:r>
              <a:rPr lang="en-US" sz="1600" b="1" dirty="0" err="1">
                <a:solidFill>
                  <a:srgbClr val="820000"/>
                </a:solidFill>
                <a:latin typeface="Garamond" panose="02020404030301010803" pitchFamily="18" charset="0"/>
              </a:rPr>
              <a:t>Odora</a:t>
            </a:r>
            <a:r>
              <a:rPr lang="en-US" sz="1600" b="1" dirty="0">
                <a:solidFill>
                  <a:srgbClr val="820000"/>
                </a:solidFill>
                <a:latin typeface="Garamond" panose="02020404030301010803" pitchFamily="18" charset="0"/>
              </a:rPr>
              <a:t> Hoppers: </a:t>
            </a:r>
            <a:r>
              <a:rPr lang="en-AU" sz="1600" b="1" dirty="0">
                <a:solidFill>
                  <a:srgbClr val="820000"/>
                </a:solidFill>
                <a:latin typeface="Garamond" panose="02020404030301010803" pitchFamily="18" charset="0"/>
              </a:rPr>
              <a:t>Professor </a:t>
            </a:r>
            <a:r>
              <a:rPr lang="en-AU" sz="1600" b="1" dirty="0" err="1">
                <a:solidFill>
                  <a:srgbClr val="820000"/>
                </a:solidFill>
                <a:latin typeface="Garamond" panose="02020404030301010803" pitchFamily="18" charset="0"/>
              </a:rPr>
              <a:t>Extraordinarius</a:t>
            </a:r>
            <a:r>
              <a:rPr lang="en-AU" sz="1600" b="1" dirty="0">
                <a:solidFill>
                  <a:srgbClr val="820000"/>
                </a:solidFill>
                <a:latin typeface="Garamond" panose="02020404030301010803" pitchFamily="18" charset="0"/>
              </a:rPr>
              <a:t> in Education, </a:t>
            </a:r>
            <a:r>
              <a:rPr lang="en-AU" sz="1600" b="1" dirty="0" err="1">
                <a:solidFill>
                  <a:srgbClr val="820000"/>
                </a:solidFill>
                <a:latin typeface="Garamond" panose="02020404030301010803" pitchFamily="18" charset="0"/>
              </a:rPr>
              <a:t>Univeristy</a:t>
            </a:r>
            <a:r>
              <a:rPr lang="en-AU" sz="1600" b="1" dirty="0">
                <a:solidFill>
                  <a:srgbClr val="820000"/>
                </a:solidFill>
                <a:latin typeface="Garamond" panose="02020404030301010803" pitchFamily="18" charset="0"/>
              </a:rPr>
              <a:t> of South Africa, </a:t>
            </a:r>
            <a:r>
              <a:rPr lang="en-AU" sz="1600" b="1" dirty="0" err="1">
                <a:solidFill>
                  <a:srgbClr val="820000"/>
                </a:solidFill>
                <a:latin typeface="Garamond" panose="02020404030301010803" pitchFamily="18" charset="0"/>
              </a:rPr>
              <a:t>Uganada</a:t>
            </a:r>
            <a:r>
              <a:rPr lang="en-AU" sz="1600" b="1" dirty="0">
                <a:solidFill>
                  <a:srgbClr val="820000"/>
                </a:solidFill>
                <a:latin typeface="Garamond" panose="02020404030301010803" pitchFamily="18" charset="0"/>
              </a:rPr>
              <a:t> </a:t>
            </a:r>
          </a:p>
          <a:p>
            <a:pPr algn="l">
              <a:lnSpc>
                <a:spcPct val="114000"/>
              </a:lnSpc>
              <a:spcBef>
                <a:spcPts val="0"/>
              </a:spcBef>
            </a:pPr>
            <a:endParaRPr lang="en-AU"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Sioux McKenna: </a:t>
            </a:r>
            <a:r>
              <a:rPr lang="en-AU" sz="1600" b="1" dirty="0">
                <a:solidFill>
                  <a:srgbClr val="820000"/>
                </a:solidFill>
                <a:latin typeface="Garamond" panose="02020404030301010803" pitchFamily="18" charset="0"/>
              </a:rPr>
              <a:t>Professor &amp; Director of the Centre for Postgraduate Studies at Rhodes University, South Africa</a:t>
            </a:r>
          </a:p>
          <a:p>
            <a:pPr algn="l">
              <a:lnSpc>
                <a:spcPct val="114000"/>
              </a:lnSpc>
              <a:spcBef>
                <a:spcPts val="0"/>
              </a:spcBef>
            </a:pPr>
            <a:endParaRPr lang="en-AU" sz="1600" b="1" dirty="0">
              <a:solidFill>
                <a:srgbClr val="820000"/>
              </a:solidFill>
              <a:latin typeface="Garamond" panose="02020404030301010803" pitchFamily="18" charset="0"/>
            </a:endParaRPr>
          </a:p>
          <a:p>
            <a:pPr algn="l">
              <a:lnSpc>
                <a:spcPct val="114000"/>
              </a:lnSpc>
              <a:spcBef>
                <a:spcPts val="0"/>
              </a:spcBef>
            </a:pPr>
            <a:r>
              <a:rPr lang="en-AU" sz="1600" b="1" dirty="0">
                <a:solidFill>
                  <a:srgbClr val="820000"/>
                </a:solidFill>
                <a:latin typeface="Garamond" panose="02020404030301010803" pitchFamily="18" charset="0"/>
              </a:rPr>
              <a:t>Lesley Green: Director: Environmental Humanities South and Professor of Anthropology, University of Cape Town, South Africa 	</a:t>
            </a: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1972"/>
          </a:xfrm>
        </p:spPr>
        <p:txBody>
          <a:bodyPr/>
          <a:lstStyle/>
          <a:p>
            <a:r>
              <a:rPr lang="en-US" b="1" dirty="0">
                <a:solidFill>
                  <a:srgbClr val="C00000"/>
                </a:solidFill>
              </a:rPr>
              <a:t>What has been the reaction?</a:t>
            </a:r>
          </a:p>
        </p:txBody>
      </p:sp>
      <p:sp>
        <p:nvSpPr>
          <p:cNvPr id="3" name="Content Placeholder 2"/>
          <p:cNvSpPr>
            <a:spLocks noGrp="1"/>
          </p:cNvSpPr>
          <p:nvPr>
            <p:ph idx="1"/>
          </p:nvPr>
        </p:nvSpPr>
        <p:spPr/>
        <p:txBody>
          <a:bodyPr/>
          <a:lstStyle/>
          <a:p>
            <a:pPr lvl="0"/>
            <a:r>
              <a:rPr lang="en-US" b="1" dirty="0">
                <a:solidFill>
                  <a:schemeClr val="tx2">
                    <a:lumMod val="75000"/>
                  </a:schemeClr>
                </a:solidFill>
              </a:rPr>
              <a:t>First UNESCO Global Conference on Science and Society and the International Council of Science (Budapest 2000)</a:t>
            </a:r>
          </a:p>
          <a:p>
            <a:r>
              <a:rPr lang="en-US" b="1" dirty="0">
                <a:solidFill>
                  <a:schemeClr val="tx2">
                    <a:lumMod val="75000"/>
                  </a:schemeClr>
                </a:solidFill>
              </a:rPr>
              <a:t>Par. 35 states that </a:t>
            </a:r>
          </a:p>
          <a:p>
            <a:r>
              <a:rPr lang="en-US" b="1" dirty="0">
                <a:solidFill>
                  <a:schemeClr val="tx2">
                    <a:lumMod val="75000"/>
                  </a:schemeClr>
                </a:solidFill>
              </a:rPr>
              <a:t>“</a:t>
            </a:r>
            <a:r>
              <a:rPr lang="en-US" b="1" dirty="0">
                <a:solidFill>
                  <a:srgbClr val="C00000"/>
                </a:solidFill>
              </a:rPr>
              <a:t>Modern science does not constitute the only form of knowledge</a:t>
            </a:r>
            <a:r>
              <a:rPr lang="en-US" b="1" dirty="0">
                <a:solidFill>
                  <a:schemeClr val="tx2">
                    <a:lumMod val="75000"/>
                  </a:schemeClr>
                </a:solidFill>
              </a:rPr>
              <a:t>, </a:t>
            </a:r>
          </a:p>
          <a:p>
            <a:r>
              <a:rPr lang="en-US" b="1" dirty="0">
                <a:solidFill>
                  <a:schemeClr val="tx2">
                    <a:lumMod val="75000"/>
                  </a:schemeClr>
                </a:solidFill>
              </a:rPr>
              <a:t>and closer links need to be established </a:t>
            </a:r>
            <a:r>
              <a:rPr lang="en-US" b="1" dirty="0">
                <a:solidFill>
                  <a:srgbClr val="C00000"/>
                </a:solidFill>
              </a:rPr>
              <a:t>between this and other forms, systems and approaches to knowledge,</a:t>
            </a:r>
            <a:r>
              <a:rPr lang="en-US" b="1" dirty="0">
                <a:solidFill>
                  <a:schemeClr val="tx2">
                    <a:lumMod val="75000"/>
                  </a:schemeClr>
                </a:solidFill>
              </a:rPr>
              <a:t> </a:t>
            </a:r>
          </a:p>
          <a:p>
            <a:r>
              <a:rPr lang="en-US" b="1" dirty="0">
                <a:solidFill>
                  <a:schemeClr val="tx2">
                    <a:lumMod val="75000"/>
                  </a:schemeClr>
                </a:solidFill>
              </a:rPr>
              <a:t>for their </a:t>
            </a:r>
            <a:r>
              <a:rPr lang="en-US" b="1" dirty="0">
                <a:solidFill>
                  <a:srgbClr val="C00000"/>
                </a:solidFill>
              </a:rPr>
              <a:t>mutual enrichment and benefit</a:t>
            </a:r>
            <a:r>
              <a:rPr lang="en-US" b="1" dirty="0">
                <a:solidFill>
                  <a:schemeClr val="tx2">
                    <a:lumMod val="75000"/>
                  </a:schemeClr>
                </a:solidFill>
              </a:rPr>
              <a:t>”.</a:t>
            </a:r>
          </a:p>
        </p:txBody>
      </p:sp>
    </p:spTree>
    <p:extLst>
      <p:ext uri="{BB962C8B-B14F-4D97-AF65-F5344CB8AC3E}">
        <p14:creationId xmlns:p14="http://schemas.microsoft.com/office/powerpoint/2010/main" val="2155011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7835"/>
          </a:xfrm>
        </p:spPr>
        <p:txBody>
          <a:bodyPr>
            <a:normAutofit fontScale="90000"/>
          </a:bodyPr>
          <a:lstStyle/>
          <a:p>
            <a:r>
              <a:rPr lang="en-US" b="1" dirty="0">
                <a:solidFill>
                  <a:srgbClr val="C00000"/>
                </a:solidFill>
              </a:rPr>
              <a:t>It continues</a:t>
            </a:r>
          </a:p>
        </p:txBody>
      </p:sp>
      <p:sp>
        <p:nvSpPr>
          <p:cNvPr id="3" name="Content Placeholder 2"/>
          <p:cNvSpPr>
            <a:spLocks noGrp="1"/>
          </p:cNvSpPr>
          <p:nvPr>
            <p:ph idx="1"/>
          </p:nvPr>
        </p:nvSpPr>
        <p:spPr>
          <a:xfrm>
            <a:off x="838200" y="1058092"/>
            <a:ext cx="10998926" cy="5223374"/>
          </a:xfrm>
        </p:spPr>
        <p:txBody>
          <a:bodyPr/>
          <a:lstStyle/>
          <a:p>
            <a:r>
              <a:rPr lang="en-US" b="1" dirty="0">
                <a:solidFill>
                  <a:srgbClr val="C00000"/>
                </a:solidFill>
              </a:rPr>
              <a:t>A constructive inter-cultural debate is in order,</a:t>
            </a:r>
            <a:r>
              <a:rPr lang="en-US" b="1" dirty="0">
                <a:solidFill>
                  <a:schemeClr val="tx2">
                    <a:lumMod val="75000"/>
                  </a:schemeClr>
                </a:solidFill>
              </a:rPr>
              <a:t> </a:t>
            </a:r>
          </a:p>
          <a:p>
            <a:r>
              <a:rPr lang="en-US" b="1" dirty="0">
                <a:solidFill>
                  <a:schemeClr val="tx2">
                    <a:lumMod val="75000"/>
                  </a:schemeClr>
                </a:solidFill>
              </a:rPr>
              <a:t>to help find ways </a:t>
            </a:r>
            <a:r>
              <a:rPr lang="en-US" b="1" dirty="0">
                <a:solidFill>
                  <a:srgbClr val="C00000"/>
                </a:solidFill>
              </a:rPr>
              <a:t>of better linking modern science</a:t>
            </a:r>
            <a:r>
              <a:rPr lang="en-US" b="1" dirty="0">
                <a:solidFill>
                  <a:schemeClr val="tx2">
                    <a:lumMod val="75000"/>
                  </a:schemeClr>
                </a:solidFill>
              </a:rPr>
              <a:t> </a:t>
            </a:r>
          </a:p>
          <a:p>
            <a:r>
              <a:rPr lang="en-US" b="1" dirty="0">
                <a:solidFill>
                  <a:schemeClr val="tx2">
                    <a:lumMod val="75000"/>
                  </a:schemeClr>
                </a:solidFill>
              </a:rPr>
              <a:t>to </a:t>
            </a:r>
            <a:r>
              <a:rPr lang="en-US" b="1" dirty="0">
                <a:solidFill>
                  <a:srgbClr val="C00000"/>
                </a:solidFill>
              </a:rPr>
              <a:t>the broader knowledge heritage of humankind”</a:t>
            </a:r>
          </a:p>
          <a:p>
            <a:r>
              <a:rPr lang="en-US" b="1" dirty="0">
                <a:solidFill>
                  <a:schemeClr val="tx2">
                    <a:lumMod val="75000"/>
                  </a:schemeClr>
                </a:solidFill>
              </a:rPr>
              <a:t>And further that:</a:t>
            </a:r>
          </a:p>
          <a:p>
            <a:r>
              <a:rPr lang="en-US" b="1" dirty="0">
                <a:solidFill>
                  <a:schemeClr val="tx2">
                    <a:lumMod val="75000"/>
                  </a:schemeClr>
                </a:solidFill>
              </a:rPr>
              <a:t>“Countries should </a:t>
            </a:r>
            <a:r>
              <a:rPr lang="en-US" b="1" dirty="0">
                <a:solidFill>
                  <a:srgbClr val="C00000"/>
                </a:solidFill>
              </a:rPr>
              <a:t>promote better understanding and use </a:t>
            </a:r>
          </a:p>
          <a:p>
            <a:r>
              <a:rPr lang="en-US" b="1" dirty="0">
                <a:solidFill>
                  <a:srgbClr val="C00000"/>
                </a:solidFill>
              </a:rPr>
              <a:t>of traditional knowledge systems,</a:t>
            </a:r>
            <a:r>
              <a:rPr lang="en-US" b="1" dirty="0">
                <a:solidFill>
                  <a:schemeClr val="tx2">
                    <a:lumMod val="75000"/>
                  </a:schemeClr>
                </a:solidFill>
              </a:rPr>
              <a:t> </a:t>
            </a:r>
          </a:p>
          <a:p>
            <a:r>
              <a:rPr lang="en-US" b="1" dirty="0">
                <a:solidFill>
                  <a:schemeClr val="tx2">
                    <a:lumMod val="75000"/>
                  </a:schemeClr>
                </a:solidFill>
              </a:rPr>
              <a:t>instead of </a:t>
            </a:r>
            <a:r>
              <a:rPr lang="en-US" b="1" dirty="0">
                <a:solidFill>
                  <a:srgbClr val="C00000"/>
                </a:solidFill>
              </a:rPr>
              <a:t>focusing only on extracting elements </a:t>
            </a:r>
          </a:p>
          <a:p>
            <a:r>
              <a:rPr lang="en-US" b="1" dirty="0">
                <a:solidFill>
                  <a:srgbClr val="C00000"/>
                </a:solidFill>
              </a:rPr>
              <a:t>for their perceived utility to the S&amp;T system”</a:t>
            </a:r>
          </a:p>
          <a:p>
            <a:endParaRPr lang="en-US" dirty="0"/>
          </a:p>
        </p:txBody>
      </p:sp>
    </p:spTree>
    <p:extLst>
      <p:ext uri="{BB962C8B-B14F-4D97-AF65-F5344CB8AC3E}">
        <p14:creationId xmlns:p14="http://schemas.microsoft.com/office/powerpoint/2010/main" val="383470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05584"/>
          </a:xfrm>
        </p:spPr>
        <p:txBody>
          <a:bodyPr>
            <a:normAutofit fontScale="90000"/>
          </a:bodyPr>
          <a:lstStyle/>
          <a:p>
            <a:r>
              <a:rPr lang="en-US" b="1" dirty="0">
                <a:solidFill>
                  <a:srgbClr val="C00000"/>
                </a:solidFill>
              </a:rPr>
              <a:t>Taking a step back</a:t>
            </a:r>
          </a:p>
        </p:txBody>
      </p:sp>
      <p:sp>
        <p:nvSpPr>
          <p:cNvPr id="3" name="Content Placeholder 2"/>
          <p:cNvSpPr>
            <a:spLocks noGrp="1"/>
          </p:cNvSpPr>
          <p:nvPr>
            <p:ph idx="1"/>
          </p:nvPr>
        </p:nvSpPr>
        <p:spPr>
          <a:xfrm>
            <a:off x="838200" y="770710"/>
            <a:ext cx="10515600" cy="5406253"/>
          </a:xfrm>
        </p:spPr>
        <p:txBody>
          <a:bodyPr/>
          <a:lstStyle/>
          <a:p>
            <a:endParaRPr lang="en-US" b="1" dirty="0">
              <a:solidFill>
                <a:schemeClr val="tx2">
                  <a:lumMod val="75000"/>
                </a:schemeClr>
              </a:solidFill>
            </a:endParaRPr>
          </a:p>
          <a:p>
            <a:r>
              <a:rPr lang="en-US" b="1" dirty="0">
                <a:solidFill>
                  <a:schemeClr val="tx2">
                    <a:lumMod val="75000"/>
                  </a:schemeClr>
                </a:solidFill>
              </a:rPr>
              <a:t>Looking at the practice of science itself</a:t>
            </a:r>
          </a:p>
          <a:p>
            <a:pPr lvl="0"/>
            <a:r>
              <a:rPr lang="en-US" b="1" dirty="0">
                <a:solidFill>
                  <a:schemeClr val="tx2">
                    <a:lumMod val="75000"/>
                  </a:schemeClr>
                </a:solidFill>
              </a:rPr>
              <a:t>For Archer (the former president of ICSU), </a:t>
            </a:r>
            <a:r>
              <a:rPr lang="en-US" b="1" dirty="0">
                <a:solidFill>
                  <a:srgbClr val="C00000"/>
                </a:solidFill>
              </a:rPr>
              <a:t>science is caught on the supply side only</a:t>
            </a:r>
            <a:r>
              <a:rPr lang="en-US" b="1" dirty="0">
                <a:solidFill>
                  <a:schemeClr val="tx2">
                    <a:lumMod val="75000"/>
                  </a:schemeClr>
                </a:solidFill>
              </a:rPr>
              <a:t> (all theories, hypotheses have been provided) </a:t>
            </a:r>
          </a:p>
          <a:p>
            <a:pPr lvl="0"/>
            <a:r>
              <a:rPr lang="en-US" b="1" dirty="0">
                <a:solidFill>
                  <a:schemeClr val="tx2">
                    <a:lumMod val="75000"/>
                  </a:schemeClr>
                </a:solidFill>
              </a:rPr>
              <a:t>all African scientists do is 'deliver" exactly as they are told.</a:t>
            </a:r>
          </a:p>
          <a:p>
            <a:pPr lvl="0"/>
            <a:r>
              <a:rPr lang="en-US" b="1" dirty="0">
                <a:solidFill>
                  <a:schemeClr val="tx2">
                    <a:lumMod val="75000"/>
                  </a:schemeClr>
                </a:solidFill>
              </a:rPr>
              <a:t>This is ok.</a:t>
            </a:r>
          </a:p>
          <a:p>
            <a:pPr lvl="0"/>
            <a:r>
              <a:rPr lang="en-US" b="1" dirty="0">
                <a:solidFill>
                  <a:schemeClr val="tx2">
                    <a:lumMod val="75000"/>
                  </a:schemeClr>
                </a:solidFill>
              </a:rPr>
              <a:t>But consider </a:t>
            </a:r>
            <a:r>
              <a:rPr lang="en-US" b="1" dirty="0">
                <a:solidFill>
                  <a:srgbClr val="C00000"/>
                </a:solidFill>
              </a:rPr>
              <a:t>the demand side of science</a:t>
            </a:r>
            <a:r>
              <a:rPr lang="en-US" b="1" dirty="0">
                <a:solidFill>
                  <a:schemeClr val="tx2">
                    <a:lumMod val="75000"/>
                  </a:schemeClr>
                </a:solidFill>
              </a:rPr>
              <a:t> </a:t>
            </a:r>
          </a:p>
          <a:p>
            <a:pPr lvl="0"/>
            <a:r>
              <a:rPr lang="en-US" b="1" dirty="0">
                <a:solidFill>
                  <a:schemeClr val="tx2">
                    <a:lumMod val="75000"/>
                  </a:schemeClr>
                </a:solidFill>
              </a:rPr>
              <a:t>where there is </a:t>
            </a:r>
            <a:r>
              <a:rPr lang="en-US" b="1" dirty="0">
                <a:solidFill>
                  <a:srgbClr val="C00000"/>
                </a:solidFill>
              </a:rPr>
              <a:t>still </a:t>
            </a:r>
            <a:r>
              <a:rPr lang="en-US" b="1" dirty="0" err="1">
                <a:solidFill>
                  <a:srgbClr val="C00000"/>
                </a:solidFill>
              </a:rPr>
              <a:t>curiousity</a:t>
            </a:r>
            <a:r>
              <a:rPr lang="en-US" b="1" dirty="0">
                <a:solidFill>
                  <a:srgbClr val="C00000"/>
                </a:solidFill>
              </a:rPr>
              <a:t>, amazement, wonder, beauty</a:t>
            </a:r>
            <a:r>
              <a:rPr lang="en-US" b="1" dirty="0">
                <a:solidFill>
                  <a:schemeClr val="tx2">
                    <a:lumMod val="75000"/>
                  </a:schemeClr>
                </a:solidFill>
              </a:rPr>
              <a:t> </a:t>
            </a:r>
          </a:p>
          <a:p>
            <a:pPr lvl="0"/>
            <a:r>
              <a:rPr lang="en-US" b="1" dirty="0">
                <a:solidFill>
                  <a:schemeClr val="tx2">
                    <a:lumMod val="75000"/>
                  </a:schemeClr>
                </a:solidFill>
              </a:rPr>
              <a:t>and most of all, </a:t>
            </a:r>
            <a:r>
              <a:rPr lang="en-US" b="1" dirty="0">
                <a:solidFill>
                  <a:srgbClr val="C00000"/>
                </a:solidFill>
              </a:rPr>
              <a:t>critique of the uses of science on society</a:t>
            </a:r>
            <a:r>
              <a:rPr lang="en-US" b="1" dirty="0">
                <a:solidFill>
                  <a:schemeClr val="tx2">
                    <a:lumMod val="75000"/>
                  </a:schemeClr>
                </a:solidFill>
              </a:rPr>
              <a:t>. </a:t>
            </a:r>
          </a:p>
          <a:p>
            <a:pPr lvl="0"/>
            <a:r>
              <a:rPr lang="en-US" b="1" dirty="0">
                <a:solidFill>
                  <a:schemeClr val="tx2">
                    <a:lumMod val="75000"/>
                  </a:schemeClr>
                </a:solidFill>
              </a:rPr>
              <a:t>It would be an exciting world to live in.</a:t>
            </a:r>
          </a:p>
          <a:p>
            <a:endParaRPr lang="en-US" dirty="0"/>
          </a:p>
        </p:txBody>
      </p:sp>
    </p:spTree>
    <p:extLst>
      <p:ext uri="{BB962C8B-B14F-4D97-AF65-F5344CB8AC3E}">
        <p14:creationId xmlns:p14="http://schemas.microsoft.com/office/powerpoint/2010/main" val="192934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1264"/>
          </a:xfrm>
        </p:spPr>
        <p:txBody>
          <a:bodyPr>
            <a:normAutofit fontScale="90000"/>
          </a:bodyPr>
          <a:lstStyle/>
          <a:p>
            <a:endParaRPr lang="en-US" dirty="0"/>
          </a:p>
        </p:txBody>
      </p:sp>
      <p:sp>
        <p:nvSpPr>
          <p:cNvPr id="3" name="Content Placeholder 2"/>
          <p:cNvSpPr>
            <a:spLocks noGrp="1"/>
          </p:cNvSpPr>
          <p:nvPr>
            <p:ph idx="1"/>
          </p:nvPr>
        </p:nvSpPr>
        <p:spPr>
          <a:xfrm>
            <a:off x="838200" y="496390"/>
            <a:ext cx="10515600" cy="5680573"/>
          </a:xfrm>
        </p:spPr>
        <p:txBody>
          <a:bodyPr/>
          <a:lstStyle/>
          <a:p>
            <a:pPr lvl="0"/>
            <a:endParaRPr lang="en-US" dirty="0"/>
          </a:p>
          <a:p>
            <a:pPr lvl="0"/>
            <a:endParaRPr lang="en-US" dirty="0"/>
          </a:p>
          <a:p>
            <a:pPr lvl="0"/>
            <a:r>
              <a:rPr lang="en-US" b="1" dirty="0">
                <a:solidFill>
                  <a:schemeClr val="tx2">
                    <a:lumMod val="75000"/>
                  </a:schemeClr>
                </a:solidFill>
              </a:rPr>
              <a:t>Unfortunately the current science we see is </a:t>
            </a:r>
            <a:r>
              <a:rPr lang="en-US" b="1" dirty="0">
                <a:solidFill>
                  <a:srgbClr val="C00000"/>
                </a:solidFill>
              </a:rPr>
              <a:t>funded</a:t>
            </a:r>
            <a:r>
              <a:rPr lang="en-US" b="1" dirty="0">
                <a:solidFill>
                  <a:schemeClr val="tx2">
                    <a:lumMod val="75000"/>
                  </a:schemeClr>
                </a:solidFill>
              </a:rPr>
              <a:t> and some instances,</a:t>
            </a:r>
          </a:p>
          <a:p>
            <a:pPr lvl="0"/>
            <a:r>
              <a:rPr lang="en-US" b="1" dirty="0">
                <a:solidFill>
                  <a:srgbClr val="C00000"/>
                </a:solidFill>
              </a:rPr>
              <a:t>owned by multinationals</a:t>
            </a:r>
            <a:r>
              <a:rPr lang="en-US" b="1" dirty="0">
                <a:solidFill>
                  <a:schemeClr val="tx2">
                    <a:lumMod val="75000"/>
                  </a:schemeClr>
                </a:solidFill>
              </a:rPr>
              <a:t> </a:t>
            </a:r>
          </a:p>
          <a:p>
            <a:pPr lvl="0"/>
            <a:r>
              <a:rPr lang="en-US" b="1" dirty="0">
                <a:solidFill>
                  <a:schemeClr val="tx2">
                    <a:lumMod val="75000"/>
                  </a:schemeClr>
                </a:solidFill>
              </a:rPr>
              <a:t>and there is little reason at all,</a:t>
            </a:r>
          </a:p>
          <a:p>
            <a:pPr lvl="0"/>
            <a:r>
              <a:rPr lang="en-US" b="1" dirty="0">
                <a:solidFill>
                  <a:srgbClr val="C00000"/>
                </a:solidFill>
              </a:rPr>
              <a:t>to consider other perspectives on science,</a:t>
            </a:r>
          </a:p>
          <a:p>
            <a:pPr lvl="0"/>
            <a:r>
              <a:rPr lang="en-US" b="1" dirty="0">
                <a:solidFill>
                  <a:schemeClr val="tx2">
                    <a:lumMod val="75000"/>
                  </a:schemeClr>
                </a:solidFill>
              </a:rPr>
              <a:t>leave alone </a:t>
            </a:r>
            <a:r>
              <a:rPr lang="en-US" b="1" dirty="0">
                <a:solidFill>
                  <a:srgbClr val="C00000"/>
                </a:solidFill>
              </a:rPr>
              <a:t>epistemological impacts of science on other cultures</a:t>
            </a:r>
            <a:r>
              <a:rPr lang="en-US" b="1" dirty="0">
                <a:solidFill>
                  <a:schemeClr val="tx2">
                    <a:lumMod val="75000"/>
                  </a:schemeClr>
                </a:solidFill>
              </a:rPr>
              <a:t>.</a:t>
            </a:r>
          </a:p>
          <a:p>
            <a:pPr lvl="0"/>
            <a:r>
              <a:rPr lang="en-US" b="1" dirty="0">
                <a:solidFill>
                  <a:schemeClr val="tx2">
                    <a:lumMod val="75000"/>
                  </a:schemeClr>
                </a:solidFill>
              </a:rPr>
              <a:t>It is a long way from considering the </a:t>
            </a:r>
            <a:r>
              <a:rPr lang="en-US" b="1" dirty="0">
                <a:solidFill>
                  <a:srgbClr val="C00000"/>
                </a:solidFill>
              </a:rPr>
              <a:t>political economy of science itself.</a:t>
            </a:r>
          </a:p>
          <a:p>
            <a:endParaRPr lang="en-US" b="1" dirty="0">
              <a:solidFill>
                <a:schemeClr val="tx2">
                  <a:lumMod val="75000"/>
                </a:schemeClr>
              </a:solidFill>
            </a:endParaRPr>
          </a:p>
        </p:txBody>
      </p:sp>
    </p:spTree>
    <p:extLst>
      <p:ext uri="{BB962C8B-B14F-4D97-AF65-F5344CB8AC3E}">
        <p14:creationId xmlns:p14="http://schemas.microsoft.com/office/powerpoint/2010/main" val="139875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What do we need to do?</a:t>
            </a:r>
          </a:p>
        </p:txBody>
      </p:sp>
      <p:sp>
        <p:nvSpPr>
          <p:cNvPr id="3" name="Content Placeholder 2"/>
          <p:cNvSpPr>
            <a:spLocks noGrp="1"/>
          </p:cNvSpPr>
          <p:nvPr>
            <p:ph idx="1"/>
          </p:nvPr>
        </p:nvSpPr>
        <p:spPr/>
        <p:txBody>
          <a:bodyPr/>
          <a:lstStyle/>
          <a:p>
            <a:pPr lvl="0"/>
            <a:r>
              <a:rPr lang="en-US" b="1" dirty="0">
                <a:solidFill>
                  <a:schemeClr val="tx2">
                    <a:lumMod val="75000"/>
                  </a:schemeClr>
                </a:solidFill>
              </a:rPr>
              <a:t>We need </a:t>
            </a:r>
            <a:r>
              <a:rPr lang="en-US" b="1" dirty="0">
                <a:solidFill>
                  <a:srgbClr val="C00000"/>
                </a:solidFill>
              </a:rPr>
              <a:t>to create philosophers of science in Africa</a:t>
            </a:r>
            <a:r>
              <a:rPr lang="en-US" b="1" dirty="0">
                <a:solidFill>
                  <a:schemeClr val="tx2">
                    <a:lumMod val="75000"/>
                  </a:schemeClr>
                </a:solidFill>
              </a:rPr>
              <a:t> </a:t>
            </a:r>
          </a:p>
          <a:p>
            <a:pPr lvl="0"/>
            <a:r>
              <a:rPr lang="en-US" b="1" dirty="0">
                <a:solidFill>
                  <a:schemeClr val="tx2">
                    <a:lumMod val="75000"/>
                  </a:schemeClr>
                </a:solidFill>
              </a:rPr>
              <a:t>that can deal with the </a:t>
            </a:r>
            <a:r>
              <a:rPr lang="en-US" b="1" dirty="0">
                <a:solidFill>
                  <a:srgbClr val="C00000"/>
                </a:solidFill>
              </a:rPr>
              <a:t>metaphysics of different cultures</a:t>
            </a:r>
            <a:r>
              <a:rPr lang="en-US" b="1" dirty="0">
                <a:solidFill>
                  <a:schemeClr val="tx2">
                    <a:lumMod val="75000"/>
                  </a:schemeClr>
                </a:solidFill>
              </a:rPr>
              <a:t> </a:t>
            </a:r>
          </a:p>
          <a:p>
            <a:pPr lvl="0"/>
            <a:r>
              <a:rPr lang="en-US" b="1" dirty="0">
                <a:solidFill>
                  <a:schemeClr val="tx2">
                    <a:lumMod val="75000"/>
                  </a:schemeClr>
                </a:solidFill>
              </a:rPr>
              <a:t>and </a:t>
            </a:r>
            <a:r>
              <a:rPr lang="en-US" b="1" dirty="0">
                <a:solidFill>
                  <a:srgbClr val="C00000"/>
                </a:solidFill>
              </a:rPr>
              <a:t>constitutive rules</a:t>
            </a:r>
            <a:r>
              <a:rPr lang="en-US" b="1" dirty="0">
                <a:solidFill>
                  <a:schemeClr val="tx2">
                    <a:lumMod val="75000"/>
                  </a:schemeClr>
                </a:solidFill>
              </a:rPr>
              <a:t> (not the regulatory rules)</a:t>
            </a:r>
          </a:p>
          <a:p>
            <a:pPr lvl="0"/>
            <a:r>
              <a:rPr lang="en-US" b="1" dirty="0">
                <a:solidFill>
                  <a:schemeClr val="tx2">
                    <a:lumMod val="75000"/>
                  </a:schemeClr>
                </a:solidFill>
              </a:rPr>
              <a:t>of </a:t>
            </a:r>
            <a:r>
              <a:rPr lang="en-US" b="1" dirty="0">
                <a:solidFill>
                  <a:srgbClr val="C00000"/>
                </a:solidFill>
              </a:rPr>
              <a:t>every discipline </a:t>
            </a:r>
          </a:p>
          <a:p>
            <a:pPr lvl="0"/>
            <a:r>
              <a:rPr lang="en-US" b="1" dirty="0">
                <a:solidFill>
                  <a:srgbClr val="C00000"/>
                </a:solidFill>
              </a:rPr>
              <a:t>including science </a:t>
            </a:r>
          </a:p>
          <a:p>
            <a:pPr lvl="0"/>
            <a:r>
              <a:rPr lang="en-US" b="1" dirty="0">
                <a:solidFill>
                  <a:schemeClr val="tx2">
                    <a:lumMod val="75000"/>
                  </a:schemeClr>
                </a:solidFill>
              </a:rPr>
              <a:t>in order to help scientists </a:t>
            </a:r>
            <a:r>
              <a:rPr lang="en-US" b="1" dirty="0">
                <a:solidFill>
                  <a:srgbClr val="C00000"/>
                </a:solidFill>
              </a:rPr>
              <a:t>spot where the field </a:t>
            </a:r>
          </a:p>
          <a:p>
            <a:pPr lvl="0"/>
            <a:r>
              <a:rPr lang="en-US" b="1" dirty="0">
                <a:solidFill>
                  <a:srgbClr val="C00000"/>
                </a:solidFill>
              </a:rPr>
              <a:t>missed the bus!</a:t>
            </a:r>
          </a:p>
          <a:p>
            <a:endParaRPr lang="en-US" dirty="0"/>
          </a:p>
        </p:txBody>
      </p:sp>
    </p:spTree>
    <p:extLst>
      <p:ext uri="{BB962C8B-B14F-4D97-AF65-F5344CB8AC3E}">
        <p14:creationId xmlns:p14="http://schemas.microsoft.com/office/powerpoint/2010/main" val="2876869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2966"/>
          </a:xfrm>
        </p:spPr>
        <p:txBody>
          <a:bodyPr>
            <a:normAutofit fontScale="90000"/>
          </a:bodyPr>
          <a:lstStyle/>
          <a:p>
            <a:r>
              <a:rPr lang="en-US" b="1" dirty="0">
                <a:solidFill>
                  <a:srgbClr val="C00000"/>
                </a:solidFill>
              </a:rPr>
              <a:t>Analytically,</a:t>
            </a:r>
          </a:p>
        </p:txBody>
      </p:sp>
      <p:sp>
        <p:nvSpPr>
          <p:cNvPr id="3" name="Content Placeholder 2"/>
          <p:cNvSpPr>
            <a:spLocks noGrp="1"/>
          </p:cNvSpPr>
          <p:nvPr>
            <p:ph idx="1"/>
          </p:nvPr>
        </p:nvSpPr>
        <p:spPr>
          <a:xfrm>
            <a:off x="838200" y="1058091"/>
            <a:ext cx="10515600" cy="5118872"/>
          </a:xfrm>
        </p:spPr>
        <p:txBody>
          <a:bodyPr/>
          <a:lstStyle/>
          <a:p>
            <a:pPr lvl="0"/>
            <a:endParaRPr lang="en-ZA" dirty="0"/>
          </a:p>
          <a:p>
            <a:pPr lvl="0"/>
            <a:r>
              <a:rPr lang="en-ZA" b="1" dirty="0">
                <a:solidFill>
                  <a:schemeClr val="tx2">
                    <a:lumMod val="75000"/>
                  </a:schemeClr>
                </a:solidFill>
              </a:rPr>
              <a:t>Science is </a:t>
            </a:r>
            <a:r>
              <a:rPr lang="en-ZA" b="1" dirty="0">
                <a:solidFill>
                  <a:srgbClr val="C00000"/>
                </a:solidFill>
              </a:rPr>
              <a:t>a fractured pilgrimage</a:t>
            </a:r>
            <a:r>
              <a:rPr lang="en-ZA" b="1" dirty="0">
                <a:solidFill>
                  <a:schemeClr val="tx2">
                    <a:lumMod val="75000"/>
                  </a:schemeClr>
                </a:solidFill>
              </a:rPr>
              <a:t> that turned the </a:t>
            </a:r>
            <a:r>
              <a:rPr lang="en-ZA" b="1" dirty="0">
                <a:solidFill>
                  <a:srgbClr val="C00000"/>
                </a:solidFill>
              </a:rPr>
              <a:t>‘self’</a:t>
            </a:r>
            <a:r>
              <a:rPr lang="en-ZA" b="1" dirty="0">
                <a:solidFill>
                  <a:schemeClr val="tx2">
                    <a:lumMod val="75000"/>
                  </a:schemeClr>
                </a:solidFill>
              </a:rPr>
              <a:t> into a </a:t>
            </a:r>
            <a:r>
              <a:rPr lang="en-ZA" b="1" dirty="0">
                <a:solidFill>
                  <a:srgbClr val="C00000"/>
                </a:solidFill>
              </a:rPr>
              <a:t>spectator, a recorder of events, an act of alienation.</a:t>
            </a:r>
            <a:r>
              <a:rPr lang="en-ZA" b="1" dirty="0">
                <a:solidFill>
                  <a:schemeClr val="tx2">
                    <a:lumMod val="75000"/>
                  </a:schemeClr>
                </a:solidFill>
              </a:rPr>
              <a:t> </a:t>
            </a:r>
            <a:endParaRPr lang="en-US" b="1" dirty="0">
              <a:solidFill>
                <a:schemeClr val="tx2">
                  <a:lumMod val="75000"/>
                </a:schemeClr>
              </a:solidFill>
            </a:endParaRPr>
          </a:p>
          <a:p>
            <a:pPr lvl="0"/>
            <a:r>
              <a:rPr lang="en-ZA" b="1" dirty="0">
                <a:solidFill>
                  <a:schemeClr val="tx2">
                    <a:lumMod val="75000"/>
                  </a:schemeClr>
                </a:solidFill>
              </a:rPr>
              <a:t>Over time, the </a:t>
            </a:r>
            <a:r>
              <a:rPr lang="en-ZA" b="1" dirty="0">
                <a:solidFill>
                  <a:srgbClr val="C00000"/>
                </a:solidFill>
              </a:rPr>
              <a:t>gaze of science</a:t>
            </a:r>
            <a:r>
              <a:rPr lang="en-ZA" b="1" dirty="0">
                <a:solidFill>
                  <a:schemeClr val="tx2">
                    <a:lumMod val="75000"/>
                  </a:schemeClr>
                </a:solidFill>
              </a:rPr>
              <a:t> over the so-called </a:t>
            </a:r>
            <a:r>
              <a:rPr lang="en-ZA" b="1" dirty="0">
                <a:solidFill>
                  <a:srgbClr val="C00000"/>
                </a:solidFill>
              </a:rPr>
              <a:t>“non-scientific”</a:t>
            </a:r>
            <a:r>
              <a:rPr lang="en-ZA" b="1" dirty="0">
                <a:solidFill>
                  <a:schemeClr val="tx2">
                    <a:lumMod val="75000"/>
                  </a:schemeClr>
                </a:solidFill>
              </a:rPr>
              <a:t> became </a:t>
            </a:r>
            <a:r>
              <a:rPr lang="en-ZA" b="1" dirty="0">
                <a:solidFill>
                  <a:srgbClr val="C00000"/>
                </a:solidFill>
              </a:rPr>
              <a:t>a gaze of surveillance.</a:t>
            </a:r>
            <a:r>
              <a:rPr lang="en-ZA" b="1" dirty="0">
                <a:solidFill>
                  <a:schemeClr val="tx2">
                    <a:lumMod val="75000"/>
                  </a:schemeClr>
                </a:solidFill>
              </a:rPr>
              <a:t> </a:t>
            </a:r>
            <a:endParaRPr lang="en-US" b="1" dirty="0">
              <a:solidFill>
                <a:schemeClr val="tx2">
                  <a:lumMod val="75000"/>
                </a:schemeClr>
              </a:solidFill>
            </a:endParaRPr>
          </a:p>
          <a:p>
            <a:pPr lvl="0"/>
            <a:r>
              <a:rPr lang="en-ZA" b="1" dirty="0">
                <a:solidFill>
                  <a:srgbClr val="C00000"/>
                </a:solidFill>
              </a:rPr>
              <a:t>The way science is constituted</a:t>
            </a:r>
            <a:r>
              <a:rPr lang="en-ZA" b="1" dirty="0">
                <a:solidFill>
                  <a:schemeClr val="tx2">
                    <a:lumMod val="75000"/>
                  </a:schemeClr>
                </a:solidFill>
              </a:rPr>
              <a:t> prevents </a:t>
            </a:r>
            <a:r>
              <a:rPr lang="en-ZA" b="1" dirty="0">
                <a:solidFill>
                  <a:srgbClr val="C00000"/>
                </a:solidFill>
              </a:rPr>
              <a:t>the entry of pain and compassion</a:t>
            </a:r>
            <a:r>
              <a:rPr lang="en-ZA" b="1" dirty="0">
                <a:solidFill>
                  <a:schemeClr val="tx2">
                    <a:lumMod val="75000"/>
                  </a:schemeClr>
                </a:solidFill>
              </a:rPr>
              <a:t>, leaving the </a:t>
            </a:r>
            <a:r>
              <a:rPr lang="en-ZA" b="1" dirty="0">
                <a:solidFill>
                  <a:srgbClr val="C00000"/>
                </a:solidFill>
              </a:rPr>
              <a:t>“I” of science</a:t>
            </a:r>
            <a:r>
              <a:rPr lang="en-ZA" b="1" dirty="0">
                <a:solidFill>
                  <a:schemeClr val="tx2">
                    <a:lumMod val="75000"/>
                  </a:schemeClr>
                </a:solidFill>
              </a:rPr>
              <a:t> an </a:t>
            </a:r>
            <a:r>
              <a:rPr lang="en-ZA" b="1" dirty="0">
                <a:solidFill>
                  <a:srgbClr val="C00000"/>
                </a:solidFill>
              </a:rPr>
              <a:t>impoverished self without a backstage. </a:t>
            </a:r>
            <a:endParaRPr lang="en-US" b="1" dirty="0">
              <a:solidFill>
                <a:srgbClr val="C00000"/>
              </a:solidFill>
            </a:endParaRPr>
          </a:p>
          <a:p>
            <a:pPr lvl="0"/>
            <a:r>
              <a:rPr lang="en-ZA" b="1" dirty="0">
                <a:solidFill>
                  <a:schemeClr val="tx2">
                    <a:lumMod val="75000"/>
                  </a:schemeClr>
                </a:solidFill>
              </a:rPr>
              <a:t>Drawing from numerous illustrations of disasters such as the </a:t>
            </a:r>
            <a:r>
              <a:rPr lang="en-ZA" b="1" dirty="0">
                <a:solidFill>
                  <a:srgbClr val="C00000"/>
                </a:solidFill>
              </a:rPr>
              <a:t>Bhopal in India</a:t>
            </a:r>
            <a:r>
              <a:rPr lang="en-ZA" b="1" dirty="0">
                <a:solidFill>
                  <a:schemeClr val="tx2">
                    <a:lumMod val="75000"/>
                  </a:schemeClr>
                </a:solidFill>
              </a:rPr>
              <a:t>, the </a:t>
            </a:r>
            <a:r>
              <a:rPr lang="en-ZA" b="1" dirty="0">
                <a:solidFill>
                  <a:srgbClr val="C00000"/>
                </a:solidFill>
              </a:rPr>
              <a:t>Holocaust in Europe</a:t>
            </a:r>
            <a:r>
              <a:rPr lang="en-ZA" b="1" dirty="0">
                <a:solidFill>
                  <a:schemeClr val="tx2">
                    <a:lumMod val="75000"/>
                  </a:schemeClr>
                </a:solidFill>
              </a:rPr>
              <a:t>, we lament at </a:t>
            </a:r>
            <a:r>
              <a:rPr lang="en-ZA" b="1" i="1" dirty="0">
                <a:solidFill>
                  <a:srgbClr val="C00000"/>
                </a:solidFill>
              </a:rPr>
              <a:t>how scientists rarely pause to weep at the effects of their creation. </a:t>
            </a:r>
            <a:endParaRPr lang="en-US" b="1" i="1" dirty="0">
              <a:solidFill>
                <a:srgbClr val="C00000"/>
              </a:solidFill>
            </a:endParaRPr>
          </a:p>
          <a:p>
            <a:endParaRPr lang="en-US" dirty="0"/>
          </a:p>
        </p:txBody>
      </p:sp>
    </p:spTree>
    <p:extLst>
      <p:ext uri="{BB962C8B-B14F-4D97-AF65-F5344CB8AC3E}">
        <p14:creationId xmlns:p14="http://schemas.microsoft.com/office/powerpoint/2010/main" val="2858632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075"/>
          </a:xfrm>
        </p:spPr>
        <p:txBody>
          <a:bodyPr>
            <a:normAutofit fontScale="90000"/>
          </a:bodyPr>
          <a:lstStyle/>
          <a:p>
            <a:endParaRPr lang="en-US" dirty="0"/>
          </a:p>
        </p:txBody>
      </p:sp>
      <p:sp>
        <p:nvSpPr>
          <p:cNvPr id="3" name="Content Placeholder 2"/>
          <p:cNvSpPr>
            <a:spLocks noGrp="1"/>
          </p:cNvSpPr>
          <p:nvPr>
            <p:ph idx="1"/>
          </p:nvPr>
        </p:nvSpPr>
        <p:spPr>
          <a:xfrm>
            <a:off x="838200" y="561703"/>
            <a:ext cx="10515600" cy="5615260"/>
          </a:xfrm>
        </p:spPr>
        <p:txBody>
          <a:bodyPr/>
          <a:lstStyle/>
          <a:p>
            <a:pPr lvl="0"/>
            <a:endParaRPr lang="en-ZA" dirty="0"/>
          </a:p>
          <a:p>
            <a:pPr lvl="0"/>
            <a:r>
              <a:rPr lang="en-ZA" b="1" dirty="0">
                <a:solidFill>
                  <a:schemeClr val="tx2">
                    <a:lumMod val="75000"/>
                  </a:schemeClr>
                </a:solidFill>
              </a:rPr>
              <a:t>Indigenous Knowledge Systems </a:t>
            </a:r>
            <a:r>
              <a:rPr lang="en-ZA" b="1" dirty="0">
                <a:solidFill>
                  <a:srgbClr val="C00000"/>
                </a:solidFill>
              </a:rPr>
              <a:t>forces science to become a part of a struggle of memory against forgetting. </a:t>
            </a:r>
            <a:endParaRPr lang="en-US" b="1" dirty="0">
              <a:solidFill>
                <a:srgbClr val="C00000"/>
              </a:solidFill>
            </a:endParaRPr>
          </a:p>
          <a:p>
            <a:pPr lvl="0"/>
            <a:r>
              <a:rPr lang="en-ZA" b="1" dirty="0">
                <a:solidFill>
                  <a:schemeClr val="tx2">
                    <a:lumMod val="75000"/>
                  </a:schemeClr>
                </a:solidFill>
              </a:rPr>
              <a:t>The bringing of Indigenous Knowledge Systems into the formal </a:t>
            </a:r>
          </a:p>
          <a:p>
            <a:pPr lvl="0"/>
            <a:r>
              <a:rPr lang="en-ZA" b="1" dirty="0">
                <a:solidFill>
                  <a:schemeClr val="tx2">
                    <a:lumMod val="75000"/>
                  </a:schemeClr>
                </a:solidFill>
              </a:rPr>
              <a:t>is what will enable </a:t>
            </a:r>
            <a:r>
              <a:rPr lang="en-ZA" b="1" dirty="0">
                <a:solidFill>
                  <a:srgbClr val="C00000"/>
                </a:solidFill>
              </a:rPr>
              <a:t>the contesting of the </a:t>
            </a:r>
            <a:r>
              <a:rPr lang="en-ZA" b="1" dirty="0" err="1">
                <a:solidFill>
                  <a:srgbClr val="C00000"/>
                </a:solidFill>
              </a:rPr>
              <a:t>museumization</a:t>
            </a:r>
            <a:r>
              <a:rPr lang="en-ZA" b="1" dirty="0">
                <a:solidFill>
                  <a:srgbClr val="C00000"/>
                </a:solidFill>
              </a:rPr>
              <a:t> of the “Other”, </a:t>
            </a:r>
          </a:p>
          <a:p>
            <a:pPr lvl="0"/>
            <a:r>
              <a:rPr lang="en-ZA" b="1" dirty="0">
                <a:solidFill>
                  <a:schemeClr val="tx2">
                    <a:lumMod val="75000"/>
                  </a:schemeClr>
                </a:solidFill>
              </a:rPr>
              <a:t>and </a:t>
            </a:r>
            <a:r>
              <a:rPr lang="en-ZA" b="1" dirty="0">
                <a:solidFill>
                  <a:srgbClr val="C00000"/>
                </a:solidFill>
              </a:rPr>
              <a:t>exposes the insensitivity of science</a:t>
            </a:r>
            <a:r>
              <a:rPr lang="en-ZA" b="1" dirty="0">
                <a:solidFill>
                  <a:schemeClr val="tx2">
                    <a:lumMod val="75000"/>
                  </a:schemeClr>
                </a:solidFill>
              </a:rPr>
              <a:t>, </a:t>
            </a:r>
          </a:p>
          <a:p>
            <a:pPr lvl="0"/>
            <a:r>
              <a:rPr lang="en-ZA" b="1" dirty="0">
                <a:solidFill>
                  <a:schemeClr val="tx2">
                    <a:lumMod val="75000"/>
                  </a:schemeClr>
                </a:solidFill>
              </a:rPr>
              <a:t>which meets the </a:t>
            </a:r>
            <a:r>
              <a:rPr lang="en-ZA" b="1" dirty="0">
                <a:solidFill>
                  <a:srgbClr val="C00000"/>
                </a:solidFill>
              </a:rPr>
              <a:t>“Other”</a:t>
            </a:r>
            <a:r>
              <a:rPr lang="en-ZA" b="1" dirty="0">
                <a:solidFill>
                  <a:schemeClr val="tx2">
                    <a:lumMod val="75000"/>
                  </a:schemeClr>
                </a:solidFill>
              </a:rPr>
              <a:t> only in </a:t>
            </a:r>
            <a:r>
              <a:rPr lang="en-ZA" b="1" dirty="0">
                <a:solidFill>
                  <a:srgbClr val="C00000"/>
                </a:solidFill>
              </a:rPr>
              <a:t>death</a:t>
            </a:r>
            <a:r>
              <a:rPr lang="en-ZA" b="1" dirty="0">
                <a:solidFill>
                  <a:schemeClr val="tx2">
                    <a:lumMod val="75000"/>
                  </a:schemeClr>
                </a:solidFill>
              </a:rPr>
              <a:t>.</a:t>
            </a:r>
            <a:r>
              <a:rPr lang="en-ZA" b="1" dirty="0"/>
              <a:t> </a:t>
            </a:r>
            <a:endParaRPr lang="en-US" dirty="0"/>
          </a:p>
          <a:p>
            <a:endParaRPr lang="en-US" dirty="0"/>
          </a:p>
        </p:txBody>
      </p:sp>
    </p:spTree>
    <p:extLst>
      <p:ext uri="{BB962C8B-B14F-4D97-AF65-F5344CB8AC3E}">
        <p14:creationId xmlns:p14="http://schemas.microsoft.com/office/powerpoint/2010/main" val="761899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8201"/>
          </a:xfrm>
        </p:spPr>
        <p:txBody>
          <a:bodyPr>
            <a:normAutofit fontScale="90000"/>
          </a:bodyPr>
          <a:lstStyle/>
          <a:p>
            <a:endParaRPr lang="en-US" dirty="0"/>
          </a:p>
        </p:txBody>
      </p:sp>
      <p:sp>
        <p:nvSpPr>
          <p:cNvPr id="3" name="Content Placeholder 2"/>
          <p:cNvSpPr>
            <a:spLocks noGrp="1"/>
          </p:cNvSpPr>
          <p:nvPr>
            <p:ph idx="1"/>
          </p:nvPr>
        </p:nvSpPr>
        <p:spPr>
          <a:xfrm>
            <a:off x="838200" y="483326"/>
            <a:ext cx="10515600" cy="5693637"/>
          </a:xfrm>
        </p:spPr>
        <p:txBody>
          <a:bodyPr/>
          <a:lstStyle/>
          <a:p>
            <a:pPr marL="0" lvl="0" indent="0">
              <a:buNone/>
            </a:pPr>
            <a:endParaRPr lang="en-ZA" b="1" dirty="0">
              <a:solidFill>
                <a:schemeClr val="tx2">
                  <a:lumMod val="75000"/>
                </a:schemeClr>
              </a:solidFill>
            </a:endParaRPr>
          </a:p>
          <a:p>
            <a:pPr marL="0" lvl="0" indent="0">
              <a:buNone/>
            </a:pPr>
            <a:r>
              <a:rPr lang="en-ZA" b="1" dirty="0">
                <a:solidFill>
                  <a:schemeClr val="tx2">
                    <a:lumMod val="75000"/>
                  </a:schemeClr>
                </a:solidFill>
              </a:rPr>
              <a:t>Visvanathan argues that science </a:t>
            </a:r>
            <a:r>
              <a:rPr lang="en-ZA" b="1" dirty="0">
                <a:solidFill>
                  <a:srgbClr val="C00000"/>
                </a:solidFill>
              </a:rPr>
              <a:t>is</a:t>
            </a:r>
            <a:r>
              <a:rPr lang="en-ZA" b="1" dirty="0">
                <a:solidFill>
                  <a:schemeClr val="tx2">
                    <a:lumMod val="75000"/>
                  </a:schemeClr>
                </a:solidFill>
              </a:rPr>
              <a:t>, in fact,</a:t>
            </a:r>
          </a:p>
          <a:p>
            <a:pPr lvl="0"/>
            <a:r>
              <a:rPr lang="en-ZA" b="1" dirty="0">
                <a:solidFill>
                  <a:srgbClr val="C00000"/>
                </a:solidFill>
              </a:rPr>
              <a:t>not only political, </a:t>
            </a:r>
          </a:p>
          <a:p>
            <a:pPr lvl="0"/>
            <a:r>
              <a:rPr lang="en-ZA" b="1" dirty="0">
                <a:solidFill>
                  <a:schemeClr val="tx2">
                    <a:lumMod val="75000"/>
                  </a:schemeClr>
                </a:solidFill>
              </a:rPr>
              <a:t>but goes beyond politics </a:t>
            </a:r>
          </a:p>
          <a:p>
            <a:pPr lvl="0"/>
            <a:r>
              <a:rPr lang="en-ZA" b="1" dirty="0">
                <a:solidFill>
                  <a:schemeClr val="tx2">
                    <a:lumMod val="75000"/>
                  </a:schemeClr>
                </a:solidFill>
              </a:rPr>
              <a:t>to create its own </a:t>
            </a:r>
            <a:r>
              <a:rPr lang="en-ZA" b="1" dirty="0">
                <a:solidFill>
                  <a:srgbClr val="C00000"/>
                </a:solidFill>
              </a:rPr>
              <a:t>micro-physics of power</a:t>
            </a:r>
            <a:r>
              <a:rPr lang="en-ZA" b="1" dirty="0">
                <a:solidFill>
                  <a:schemeClr val="tx2">
                    <a:lumMod val="75000"/>
                  </a:schemeClr>
                </a:solidFill>
              </a:rPr>
              <a:t>,</a:t>
            </a:r>
          </a:p>
          <a:p>
            <a:pPr lvl="0"/>
            <a:r>
              <a:rPr lang="en-ZA" b="1" dirty="0">
                <a:solidFill>
                  <a:schemeClr val="tx2">
                    <a:lumMod val="75000"/>
                  </a:schemeClr>
                </a:solidFill>
              </a:rPr>
              <a:t>with its own </a:t>
            </a:r>
            <a:r>
              <a:rPr lang="en-ZA" b="1" dirty="0">
                <a:solidFill>
                  <a:srgbClr val="C00000"/>
                </a:solidFill>
              </a:rPr>
              <a:t>capillaries by pre-empting</a:t>
            </a:r>
            <a:r>
              <a:rPr lang="en-ZA" b="1" dirty="0">
                <a:solidFill>
                  <a:schemeClr val="tx2">
                    <a:lumMod val="75000"/>
                  </a:schemeClr>
                </a:solidFill>
              </a:rPr>
              <a:t> </a:t>
            </a:r>
          </a:p>
          <a:p>
            <a:pPr lvl="0"/>
            <a:r>
              <a:rPr lang="en-ZA" b="1" dirty="0">
                <a:solidFill>
                  <a:schemeClr val="tx2">
                    <a:lumMod val="75000"/>
                  </a:schemeClr>
                </a:solidFill>
              </a:rPr>
              <a:t>and terminally </a:t>
            </a:r>
            <a:r>
              <a:rPr lang="en-ZA" b="1" dirty="0">
                <a:solidFill>
                  <a:srgbClr val="C00000"/>
                </a:solidFill>
              </a:rPr>
              <a:t>judging </a:t>
            </a:r>
          </a:p>
          <a:p>
            <a:pPr lvl="0"/>
            <a:r>
              <a:rPr lang="en-ZA" b="1" dirty="0">
                <a:solidFill>
                  <a:srgbClr val="C00000"/>
                </a:solidFill>
              </a:rPr>
              <a:t>the way one thinks</a:t>
            </a:r>
            <a:r>
              <a:rPr lang="en-ZA" b="1" dirty="0">
                <a:solidFill>
                  <a:schemeClr val="tx2">
                    <a:lumMod val="75000"/>
                  </a:schemeClr>
                </a:solidFill>
              </a:rPr>
              <a:t>. </a:t>
            </a:r>
            <a:endParaRPr lang="en-US" b="1" dirty="0">
              <a:solidFill>
                <a:schemeClr val="tx2">
                  <a:lumMod val="75000"/>
                </a:schemeClr>
              </a:solidFill>
            </a:endParaRPr>
          </a:p>
          <a:p>
            <a:endParaRPr lang="en-US" dirty="0"/>
          </a:p>
        </p:txBody>
      </p:sp>
    </p:spTree>
    <p:extLst>
      <p:ext uri="{BB962C8B-B14F-4D97-AF65-F5344CB8AC3E}">
        <p14:creationId xmlns:p14="http://schemas.microsoft.com/office/powerpoint/2010/main" val="14285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7389"/>
          </a:xfrm>
        </p:spPr>
        <p:txBody>
          <a:bodyPr>
            <a:normAutofit fontScale="90000"/>
          </a:bodyPr>
          <a:lstStyle/>
          <a:p>
            <a:endParaRPr lang="en-US" dirty="0"/>
          </a:p>
        </p:txBody>
      </p:sp>
      <p:sp>
        <p:nvSpPr>
          <p:cNvPr id="3" name="Content Placeholder 2"/>
          <p:cNvSpPr>
            <a:spLocks noGrp="1"/>
          </p:cNvSpPr>
          <p:nvPr>
            <p:ph idx="1"/>
          </p:nvPr>
        </p:nvSpPr>
        <p:spPr>
          <a:xfrm>
            <a:off x="838200" y="692331"/>
            <a:ext cx="10515600" cy="5523821"/>
          </a:xfrm>
        </p:spPr>
        <p:txBody>
          <a:bodyPr/>
          <a:lstStyle/>
          <a:p>
            <a:endParaRPr lang="en-ZA" b="1" dirty="0">
              <a:solidFill>
                <a:schemeClr val="tx2">
                  <a:lumMod val="75000"/>
                </a:schemeClr>
              </a:solidFill>
            </a:endParaRPr>
          </a:p>
          <a:p>
            <a:r>
              <a:rPr lang="en-ZA" b="1" dirty="0">
                <a:solidFill>
                  <a:schemeClr val="tx2">
                    <a:lumMod val="75000"/>
                  </a:schemeClr>
                </a:solidFill>
              </a:rPr>
              <a:t>Science </a:t>
            </a:r>
            <a:r>
              <a:rPr lang="en-ZA" b="1" dirty="0">
                <a:solidFill>
                  <a:srgbClr val="C00000"/>
                </a:solidFill>
              </a:rPr>
              <a:t>as a rule game must be challenged </a:t>
            </a:r>
          </a:p>
          <a:p>
            <a:r>
              <a:rPr lang="en-ZA" b="1" dirty="0">
                <a:solidFill>
                  <a:srgbClr val="C00000"/>
                </a:solidFill>
              </a:rPr>
              <a:t>or reworked</a:t>
            </a:r>
            <a:r>
              <a:rPr lang="en-ZA" b="1" dirty="0">
                <a:solidFill>
                  <a:schemeClr val="tx2">
                    <a:lumMod val="75000"/>
                  </a:schemeClr>
                </a:solidFill>
              </a:rPr>
              <a:t> </a:t>
            </a:r>
          </a:p>
          <a:p>
            <a:r>
              <a:rPr lang="en-ZA" b="1" dirty="0">
                <a:solidFill>
                  <a:schemeClr val="tx2">
                    <a:lumMod val="75000"/>
                  </a:schemeClr>
                </a:solidFill>
              </a:rPr>
              <a:t>and thus </a:t>
            </a:r>
            <a:r>
              <a:rPr lang="en-ZA" b="1" dirty="0">
                <a:solidFill>
                  <a:srgbClr val="C00000"/>
                </a:solidFill>
              </a:rPr>
              <a:t>epistemology</a:t>
            </a:r>
            <a:r>
              <a:rPr lang="en-ZA" b="1" dirty="0">
                <a:solidFill>
                  <a:schemeClr val="tx2">
                    <a:lumMod val="75000"/>
                  </a:schemeClr>
                </a:solidFill>
              </a:rPr>
              <a:t>, </a:t>
            </a:r>
          </a:p>
          <a:p>
            <a:pPr lvl="0"/>
            <a:r>
              <a:rPr lang="en-ZA" b="1" dirty="0">
                <a:solidFill>
                  <a:schemeClr val="tx2">
                    <a:lumMod val="75000"/>
                  </a:schemeClr>
                </a:solidFill>
              </a:rPr>
              <a:t>i.e. </a:t>
            </a:r>
            <a:r>
              <a:rPr lang="en-ZA" b="1" dirty="0">
                <a:solidFill>
                  <a:srgbClr val="C00000"/>
                </a:solidFill>
              </a:rPr>
              <a:t>rules or methods for the making of knowledge</a:t>
            </a:r>
            <a:r>
              <a:rPr lang="en-ZA" b="1" dirty="0">
                <a:solidFill>
                  <a:schemeClr val="tx2">
                    <a:lumMod val="75000"/>
                  </a:schemeClr>
                </a:solidFill>
              </a:rPr>
              <a:t> becomes </a:t>
            </a:r>
            <a:r>
              <a:rPr lang="en-ZA" b="1" dirty="0">
                <a:solidFill>
                  <a:srgbClr val="C00000"/>
                </a:solidFill>
              </a:rPr>
              <a:t>crucial</a:t>
            </a:r>
            <a:r>
              <a:rPr lang="en-ZA" b="1" dirty="0">
                <a:solidFill>
                  <a:schemeClr val="tx2">
                    <a:lumMod val="75000"/>
                  </a:schemeClr>
                </a:solidFill>
              </a:rPr>
              <a:t>.</a:t>
            </a:r>
            <a:endParaRPr lang="en-US" b="1" dirty="0">
              <a:solidFill>
                <a:schemeClr val="tx2">
                  <a:lumMod val="75000"/>
                </a:schemeClr>
              </a:solidFill>
            </a:endParaRPr>
          </a:p>
          <a:p>
            <a:pPr lvl="0"/>
            <a:r>
              <a:rPr lang="en-ZA" b="1" dirty="0">
                <a:solidFill>
                  <a:schemeClr val="tx2">
                    <a:lumMod val="75000"/>
                  </a:schemeClr>
                </a:solidFill>
              </a:rPr>
              <a:t>In fact, the </a:t>
            </a:r>
            <a:r>
              <a:rPr lang="en-ZA" b="1" dirty="0">
                <a:solidFill>
                  <a:srgbClr val="C00000"/>
                </a:solidFill>
              </a:rPr>
              <a:t>“scientific method"</a:t>
            </a:r>
            <a:r>
              <a:rPr lang="en-ZA" b="1" dirty="0">
                <a:solidFill>
                  <a:schemeClr val="tx2">
                    <a:lumMod val="75000"/>
                  </a:schemeClr>
                </a:solidFill>
              </a:rPr>
              <a:t> as an </a:t>
            </a:r>
            <a:r>
              <a:rPr lang="en-ZA" b="1" dirty="0">
                <a:solidFill>
                  <a:srgbClr val="C00000"/>
                </a:solidFill>
              </a:rPr>
              <a:t>ideology</a:t>
            </a:r>
            <a:r>
              <a:rPr lang="en-ZA" b="1" dirty="0">
                <a:solidFill>
                  <a:schemeClr val="tx2">
                    <a:lumMod val="75000"/>
                  </a:schemeClr>
                </a:solidFill>
              </a:rPr>
              <a:t> has become </a:t>
            </a:r>
            <a:r>
              <a:rPr lang="en-ZA" b="1" dirty="0">
                <a:solidFill>
                  <a:srgbClr val="C00000"/>
                </a:solidFill>
              </a:rPr>
              <a:t>a Victorian corset constricting creativity.</a:t>
            </a:r>
            <a:endParaRPr lang="en-US" b="1" dirty="0">
              <a:solidFill>
                <a:srgbClr val="C00000"/>
              </a:solidFill>
            </a:endParaRPr>
          </a:p>
          <a:p>
            <a:endParaRPr lang="en-US" dirty="0"/>
          </a:p>
        </p:txBody>
      </p:sp>
    </p:spTree>
    <p:extLst>
      <p:ext uri="{BB962C8B-B14F-4D97-AF65-F5344CB8AC3E}">
        <p14:creationId xmlns:p14="http://schemas.microsoft.com/office/powerpoint/2010/main" val="186611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138"/>
          </a:xfrm>
        </p:spPr>
        <p:txBody>
          <a:bodyPr>
            <a:normAutofit fontScale="90000"/>
          </a:bodyPr>
          <a:lstStyle/>
          <a:p>
            <a:endParaRPr lang="en-US" dirty="0"/>
          </a:p>
        </p:txBody>
      </p:sp>
      <p:sp>
        <p:nvSpPr>
          <p:cNvPr id="3" name="Content Placeholder 2"/>
          <p:cNvSpPr>
            <a:spLocks noGrp="1"/>
          </p:cNvSpPr>
          <p:nvPr>
            <p:ph idx="1"/>
          </p:nvPr>
        </p:nvSpPr>
        <p:spPr>
          <a:xfrm>
            <a:off x="838200" y="653143"/>
            <a:ext cx="10515600" cy="5523820"/>
          </a:xfrm>
        </p:spPr>
        <p:txBody>
          <a:bodyPr/>
          <a:lstStyle/>
          <a:p>
            <a:pPr lvl="0"/>
            <a:endParaRPr lang="en-ZA" b="1" dirty="0">
              <a:solidFill>
                <a:schemeClr val="tx2">
                  <a:lumMod val="75000"/>
                </a:schemeClr>
              </a:solidFill>
            </a:endParaRPr>
          </a:p>
          <a:p>
            <a:pPr lvl="0"/>
            <a:r>
              <a:rPr lang="en-ZA" b="1" dirty="0">
                <a:solidFill>
                  <a:schemeClr val="tx2">
                    <a:lumMod val="75000"/>
                  </a:schemeClr>
                </a:solidFill>
              </a:rPr>
              <a:t>Therefore it is </a:t>
            </a:r>
            <a:r>
              <a:rPr lang="en-ZA" b="1" dirty="0">
                <a:solidFill>
                  <a:srgbClr val="C00000"/>
                </a:solidFill>
              </a:rPr>
              <a:t>not restraint that science needs </a:t>
            </a:r>
          </a:p>
          <a:p>
            <a:pPr lvl="0"/>
            <a:r>
              <a:rPr lang="en-ZA" b="1" dirty="0">
                <a:solidFill>
                  <a:schemeClr val="tx2">
                    <a:lumMod val="75000"/>
                  </a:schemeClr>
                </a:solidFill>
              </a:rPr>
              <a:t>but </a:t>
            </a:r>
            <a:r>
              <a:rPr lang="en-ZA" b="1" dirty="0">
                <a:solidFill>
                  <a:srgbClr val="C00000"/>
                </a:solidFill>
              </a:rPr>
              <a:t>a celebration of plurality</a:t>
            </a:r>
            <a:r>
              <a:rPr lang="en-ZA" b="1" dirty="0">
                <a:solidFill>
                  <a:schemeClr val="tx2">
                    <a:lumMod val="75000"/>
                  </a:schemeClr>
                </a:solidFill>
              </a:rPr>
              <a:t>, </a:t>
            </a:r>
          </a:p>
          <a:p>
            <a:pPr lvl="0"/>
            <a:r>
              <a:rPr lang="en-ZA" b="1" dirty="0">
                <a:solidFill>
                  <a:schemeClr val="tx2">
                    <a:lumMod val="75000"/>
                  </a:schemeClr>
                </a:solidFill>
              </a:rPr>
              <a:t>which is the </a:t>
            </a:r>
            <a:r>
              <a:rPr lang="en-ZA" b="1" dirty="0">
                <a:solidFill>
                  <a:srgbClr val="C00000"/>
                </a:solidFill>
              </a:rPr>
              <a:t>only antidote to the ethnocentrism</a:t>
            </a:r>
            <a:r>
              <a:rPr lang="en-ZA" b="1" dirty="0">
                <a:solidFill>
                  <a:schemeClr val="tx2">
                    <a:lumMod val="75000"/>
                  </a:schemeClr>
                </a:solidFill>
              </a:rPr>
              <a:t> </a:t>
            </a:r>
          </a:p>
          <a:p>
            <a:pPr lvl="0"/>
            <a:r>
              <a:rPr lang="en-ZA" b="1" dirty="0">
                <a:solidFill>
                  <a:srgbClr val="C00000"/>
                </a:solidFill>
              </a:rPr>
              <a:t>so deeply embedded in its ethos</a:t>
            </a:r>
            <a:r>
              <a:rPr lang="en-ZA" b="1" dirty="0">
                <a:solidFill>
                  <a:schemeClr val="tx2">
                    <a:lumMod val="75000"/>
                  </a:schemeClr>
                </a:solidFill>
              </a:rPr>
              <a:t>. </a:t>
            </a:r>
            <a:endParaRPr lang="en-US" b="1" dirty="0">
              <a:solidFill>
                <a:schemeClr val="tx2">
                  <a:lumMod val="75000"/>
                </a:schemeClr>
              </a:solidFill>
            </a:endParaRPr>
          </a:p>
          <a:p>
            <a:pPr lvl="0"/>
            <a:r>
              <a:rPr lang="en-ZA" b="1" dirty="0">
                <a:solidFill>
                  <a:schemeClr val="tx2">
                    <a:lumMod val="75000"/>
                  </a:schemeClr>
                </a:solidFill>
              </a:rPr>
              <a:t>Science must </a:t>
            </a:r>
            <a:r>
              <a:rPr lang="en-ZA" b="1" dirty="0">
                <a:solidFill>
                  <a:srgbClr val="C00000"/>
                </a:solidFill>
              </a:rPr>
              <a:t>recover its sense of questioning and dwelling</a:t>
            </a:r>
            <a:r>
              <a:rPr lang="en-ZA" b="1" dirty="0">
                <a:solidFill>
                  <a:schemeClr val="tx2">
                    <a:lumMod val="75000"/>
                  </a:schemeClr>
                </a:solidFill>
              </a:rPr>
              <a:t>, </a:t>
            </a:r>
          </a:p>
          <a:p>
            <a:pPr lvl="0"/>
            <a:r>
              <a:rPr lang="en-ZA" b="1" dirty="0">
                <a:solidFill>
                  <a:schemeClr val="tx2">
                    <a:lumMod val="75000"/>
                  </a:schemeClr>
                </a:solidFill>
              </a:rPr>
              <a:t>and begin to produce </a:t>
            </a:r>
            <a:r>
              <a:rPr lang="en-ZA" b="1" dirty="0">
                <a:solidFill>
                  <a:srgbClr val="C00000"/>
                </a:solidFill>
              </a:rPr>
              <a:t>a medicine for its melancholy </a:t>
            </a:r>
          </a:p>
          <a:p>
            <a:pPr lvl="0"/>
            <a:r>
              <a:rPr lang="en-ZA" b="1" dirty="0">
                <a:solidFill>
                  <a:schemeClr val="tx2">
                    <a:lumMod val="75000"/>
                  </a:schemeClr>
                </a:solidFill>
              </a:rPr>
              <a:t>and </a:t>
            </a:r>
            <a:r>
              <a:rPr lang="en-ZA" b="1" dirty="0">
                <a:solidFill>
                  <a:srgbClr val="C00000"/>
                </a:solidFill>
              </a:rPr>
              <a:t>recover its sense of play</a:t>
            </a:r>
            <a:r>
              <a:rPr lang="en-ZA" b="1" dirty="0">
                <a:solidFill>
                  <a:schemeClr val="tx2">
                    <a:lumMod val="75000"/>
                  </a:schemeClr>
                </a:solidFill>
              </a:rPr>
              <a:t>. </a:t>
            </a:r>
            <a:endParaRPr lang="en-US" b="1" dirty="0">
              <a:solidFill>
                <a:schemeClr val="tx2">
                  <a:lumMod val="75000"/>
                </a:schemeClr>
              </a:solidFill>
            </a:endParaRPr>
          </a:p>
          <a:p>
            <a:endParaRPr lang="en-US" dirty="0"/>
          </a:p>
        </p:txBody>
      </p:sp>
    </p:spTree>
    <p:extLst>
      <p:ext uri="{BB962C8B-B14F-4D97-AF65-F5344CB8AC3E}">
        <p14:creationId xmlns:p14="http://schemas.microsoft.com/office/powerpoint/2010/main" val="441776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2900" b="1" dirty="0">
                <a:solidFill>
                  <a:srgbClr val="820000"/>
                </a:solidFill>
                <a:latin typeface="Garamond" panose="02020404030301010803" pitchFamily="18" charset="0"/>
              </a:rPr>
              <a:t>Ben Ku  </a:t>
            </a:r>
          </a:p>
          <a:p>
            <a:pPr algn="ctr">
              <a:spcAft>
                <a:spcPts val="1800"/>
              </a:spcAft>
            </a:pPr>
            <a:r>
              <a:rPr lang="en-AU" sz="2500" i="1" dirty="0">
                <a:latin typeface="Garamond" panose="02020404030301010803" pitchFamily="18" charset="0"/>
              </a:rPr>
              <a:t> Associate Professor at the Hong Kong Polytechnic University, Hong Kong </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3776"/>
          </a:xfrm>
        </p:spPr>
        <p:txBody>
          <a:bodyPr>
            <a:normAutofit fontScale="90000"/>
          </a:bodyPr>
          <a:lstStyle/>
          <a:p>
            <a:r>
              <a:rPr lang="en-US" b="1" dirty="0">
                <a:solidFill>
                  <a:srgbClr val="C00000"/>
                </a:solidFill>
              </a:rPr>
              <a:t>Cognitive justice</a:t>
            </a:r>
          </a:p>
        </p:txBody>
      </p:sp>
      <p:sp>
        <p:nvSpPr>
          <p:cNvPr id="3" name="Content Placeholder 2"/>
          <p:cNvSpPr>
            <a:spLocks noGrp="1"/>
          </p:cNvSpPr>
          <p:nvPr>
            <p:ph idx="1"/>
          </p:nvPr>
        </p:nvSpPr>
        <p:spPr>
          <a:xfrm>
            <a:off x="838200" y="1018902"/>
            <a:ext cx="10515600" cy="5197249"/>
          </a:xfrm>
        </p:spPr>
        <p:txBody>
          <a:bodyPr>
            <a:normAutofit/>
          </a:bodyPr>
          <a:lstStyle/>
          <a:p>
            <a:pPr lvl="0"/>
            <a:endParaRPr lang="en-ZA" b="1" dirty="0"/>
          </a:p>
          <a:p>
            <a:pPr lvl="0"/>
            <a:r>
              <a:rPr lang="en-ZA" b="1" dirty="0">
                <a:solidFill>
                  <a:schemeClr val="tx2">
                    <a:lumMod val="75000"/>
                  </a:schemeClr>
                </a:solidFill>
              </a:rPr>
              <a:t>We need </a:t>
            </a:r>
            <a:r>
              <a:rPr lang="en-ZA" b="1" dirty="0">
                <a:solidFill>
                  <a:srgbClr val="C00000"/>
                </a:solidFill>
              </a:rPr>
              <a:t>the rights of different traditions </a:t>
            </a:r>
          </a:p>
          <a:p>
            <a:pPr lvl="0"/>
            <a:r>
              <a:rPr lang="en-ZA" b="1" dirty="0">
                <a:solidFill>
                  <a:srgbClr val="C00000"/>
                </a:solidFill>
              </a:rPr>
              <a:t>and forms of knowledge to exist</a:t>
            </a:r>
            <a:r>
              <a:rPr lang="en-ZA" b="1" dirty="0">
                <a:solidFill>
                  <a:schemeClr val="tx2">
                    <a:lumMod val="75000"/>
                  </a:schemeClr>
                </a:solidFill>
              </a:rPr>
              <a:t> for </a:t>
            </a:r>
            <a:r>
              <a:rPr lang="en-ZA" b="1" dirty="0">
                <a:solidFill>
                  <a:srgbClr val="C00000"/>
                </a:solidFill>
              </a:rPr>
              <a:t>science to survive</a:t>
            </a:r>
            <a:r>
              <a:rPr lang="en-ZA" b="1" dirty="0">
                <a:solidFill>
                  <a:schemeClr val="tx2">
                    <a:lumMod val="75000"/>
                  </a:schemeClr>
                </a:solidFill>
              </a:rPr>
              <a:t>. </a:t>
            </a:r>
            <a:endParaRPr lang="en-US" b="1" dirty="0">
              <a:solidFill>
                <a:schemeClr val="tx2">
                  <a:lumMod val="75000"/>
                </a:schemeClr>
              </a:solidFill>
            </a:endParaRPr>
          </a:p>
          <a:p>
            <a:pPr lvl="0"/>
            <a:r>
              <a:rPr lang="en-ZA" b="1" dirty="0">
                <a:solidFill>
                  <a:schemeClr val="tx2">
                    <a:lumMod val="75000"/>
                  </a:schemeClr>
                </a:solidFill>
              </a:rPr>
              <a:t>When you </a:t>
            </a:r>
            <a:r>
              <a:rPr lang="en-ZA" b="1" dirty="0">
                <a:solidFill>
                  <a:srgbClr val="C00000"/>
                </a:solidFill>
              </a:rPr>
              <a:t>standardize the mind,</a:t>
            </a:r>
            <a:r>
              <a:rPr lang="en-ZA" b="1" dirty="0">
                <a:solidFill>
                  <a:schemeClr val="tx2">
                    <a:lumMod val="75000"/>
                  </a:schemeClr>
                </a:solidFill>
              </a:rPr>
              <a:t> </a:t>
            </a:r>
          </a:p>
          <a:p>
            <a:pPr lvl="0"/>
            <a:r>
              <a:rPr lang="en-ZA" b="1" dirty="0">
                <a:solidFill>
                  <a:schemeClr val="tx2">
                    <a:lumMod val="75000"/>
                  </a:schemeClr>
                </a:solidFill>
              </a:rPr>
              <a:t>you destroy the </a:t>
            </a:r>
            <a:r>
              <a:rPr lang="en-ZA" b="1" dirty="0">
                <a:solidFill>
                  <a:srgbClr val="C00000"/>
                </a:solidFill>
              </a:rPr>
              <a:t>fecundity of citizenship</a:t>
            </a:r>
            <a:r>
              <a:rPr lang="en-ZA" b="1" dirty="0">
                <a:solidFill>
                  <a:schemeClr val="tx2">
                    <a:lumMod val="75000"/>
                  </a:schemeClr>
                </a:solidFill>
              </a:rPr>
              <a:t>. </a:t>
            </a:r>
            <a:endParaRPr lang="en-US" b="1" dirty="0">
              <a:solidFill>
                <a:schemeClr val="tx2">
                  <a:lumMod val="75000"/>
                </a:schemeClr>
              </a:solidFill>
            </a:endParaRPr>
          </a:p>
          <a:p>
            <a:pPr lvl="0"/>
            <a:r>
              <a:rPr lang="en-ZA" b="1" dirty="0">
                <a:solidFill>
                  <a:schemeClr val="tx2">
                    <a:lumMod val="75000"/>
                  </a:schemeClr>
                </a:solidFill>
              </a:rPr>
              <a:t>In other words, </a:t>
            </a:r>
            <a:r>
              <a:rPr lang="en-ZA" b="1" dirty="0">
                <a:solidFill>
                  <a:srgbClr val="C00000"/>
                </a:solidFill>
              </a:rPr>
              <a:t>the citizen does not need to be posited</a:t>
            </a:r>
            <a:r>
              <a:rPr lang="en-ZA" b="1" dirty="0">
                <a:solidFill>
                  <a:schemeClr val="tx2">
                    <a:lumMod val="75000"/>
                  </a:schemeClr>
                </a:solidFill>
              </a:rPr>
              <a:t> </a:t>
            </a:r>
          </a:p>
          <a:p>
            <a:pPr lvl="0"/>
            <a:r>
              <a:rPr lang="en-ZA" b="1" dirty="0">
                <a:solidFill>
                  <a:schemeClr val="tx2">
                    <a:lumMod val="75000"/>
                  </a:schemeClr>
                </a:solidFill>
              </a:rPr>
              <a:t>as </a:t>
            </a:r>
            <a:r>
              <a:rPr lang="en-ZA" b="1" dirty="0">
                <a:solidFill>
                  <a:srgbClr val="C00000"/>
                </a:solidFill>
              </a:rPr>
              <a:t>a layman</a:t>
            </a:r>
            <a:r>
              <a:rPr lang="en-ZA" b="1" dirty="0">
                <a:solidFill>
                  <a:schemeClr val="tx2">
                    <a:lumMod val="75000"/>
                  </a:schemeClr>
                </a:solidFill>
              </a:rPr>
              <a:t> before scientists. </a:t>
            </a:r>
            <a:endParaRPr lang="en-US" b="1" dirty="0">
              <a:solidFill>
                <a:schemeClr val="tx2">
                  <a:lumMod val="75000"/>
                </a:schemeClr>
              </a:solidFill>
            </a:endParaRPr>
          </a:p>
        </p:txBody>
      </p:sp>
    </p:spTree>
    <p:extLst>
      <p:ext uri="{BB962C8B-B14F-4D97-AF65-F5344CB8AC3E}">
        <p14:creationId xmlns:p14="http://schemas.microsoft.com/office/powerpoint/2010/main" val="1780446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ZA" b="1" dirty="0">
                <a:solidFill>
                  <a:srgbClr val="C00000"/>
                </a:solidFill>
              </a:rPr>
              <a:t>Every man is a scientist</a:t>
            </a:r>
            <a:r>
              <a:rPr lang="en-ZA" b="1" dirty="0">
                <a:solidFill>
                  <a:schemeClr val="tx2">
                    <a:lumMod val="75000"/>
                  </a:schemeClr>
                </a:solidFill>
              </a:rPr>
              <a:t>, </a:t>
            </a:r>
          </a:p>
          <a:p>
            <a:pPr lvl="0"/>
            <a:r>
              <a:rPr lang="en-ZA" b="1" dirty="0">
                <a:solidFill>
                  <a:schemeClr val="tx2">
                    <a:lumMod val="75000"/>
                  </a:schemeClr>
                </a:solidFill>
              </a:rPr>
              <a:t>and every village is </a:t>
            </a:r>
            <a:r>
              <a:rPr lang="en-ZA" b="1" dirty="0">
                <a:solidFill>
                  <a:srgbClr val="C00000"/>
                </a:solidFill>
              </a:rPr>
              <a:t>a science academy</a:t>
            </a:r>
            <a:r>
              <a:rPr lang="en-ZA" b="1" dirty="0">
                <a:solidFill>
                  <a:schemeClr val="tx2">
                    <a:lumMod val="75000"/>
                  </a:schemeClr>
                </a:solidFill>
              </a:rPr>
              <a:t>. </a:t>
            </a:r>
            <a:endParaRPr lang="en-US" b="1" dirty="0">
              <a:solidFill>
                <a:schemeClr val="tx2">
                  <a:lumMod val="75000"/>
                </a:schemeClr>
              </a:solidFill>
            </a:endParaRPr>
          </a:p>
          <a:p>
            <a:pPr lvl="0"/>
            <a:r>
              <a:rPr lang="en-ZA" b="1" dirty="0">
                <a:solidFill>
                  <a:srgbClr val="C00000"/>
                </a:solidFill>
              </a:rPr>
              <a:t>Citizens</a:t>
            </a:r>
            <a:r>
              <a:rPr lang="en-ZA" b="1" dirty="0">
                <a:solidFill>
                  <a:schemeClr val="tx2">
                    <a:lumMod val="75000"/>
                  </a:schemeClr>
                </a:solidFill>
              </a:rPr>
              <a:t> must have </a:t>
            </a:r>
            <a:r>
              <a:rPr lang="en-ZA" b="1" dirty="0">
                <a:solidFill>
                  <a:srgbClr val="C00000"/>
                </a:solidFill>
              </a:rPr>
              <a:t>institutionalised access to institutions</a:t>
            </a:r>
            <a:r>
              <a:rPr lang="en-ZA" b="1" dirty="0">
                <a:solidFill>
                  <a:schemeClr val="tx2">
                    <a:lumMod val="75000"/>
                  </a:schemeClr>
                </a:solidFill>
              </a:rPr>
              <a:t>, </a:t>
            </a:r>
          </a:p>
          <a:p>
            <a:pPr lvl="0"/>
            <a:r>
              <a:rPr lang="en-ZA" b="1" dirty="0">
                <a:solidFill>
                  <a:schemeClr val="tx2">
                    <a:lumMod val="75000"/>
                  </a:schemeClr>
                </a:solidFill>
              </a:rPr>
              <a:t>and be allowed </a:t>
            </a:r>
            <a:r>
              <a:rPr lang="en-ZA" b="1" dirty="0">
                <a:solidFill>
                  <a:srgbClr val="C00000"/>
                </a:solidFill>
              </a:rPr>
              <a:t>to propose technological scenarios</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Science must become </a:t>
            </a:r>
            <a:r>
              <a:rPr lang="en-ZA" b="1" u="sng" dirty="0">
                <a:solidFill>
                  <a:srgbClr val="C00000"/>
                </a:solidFill>
              </a:rPr>
              <a:t>AN AGENT OF PLURALITY</a:t>
            </a:r>
            <a:r>
              <a:rPr lang="en-ZA" b="1" dirty="0">
                <a:solidFill>
                  <a:schemeClr val="tx2">
                    <a:lumMod val="75000"/>
                  </a:schemeClr>
                </a:solidFill>
              </a:rPr>
              <a:t>.</a:t>
            </a:r>
            <a:endParaRPr lang="en-US" b="1" dirty="0">
              <a:solidFill>
                <a:schemeClr val="tx2">
                  <a:lumMod val="75000"/>
                </a:schemeClr>
              </a:solidFill>
            </a:endParaRPr>
          </a:p>
          <a:p>
            <a:endParaRPr lang="en-US" dirty="0"/>
          </a:p>
        </p:txBody>
      </p:sp>
    </p:spTree>
    <p:extLst>
      <p:ext uri="{BB962C8B-B14F-4D97-AF65-F5344CB8AC3E}">
        <p14:creationId xmlns:p14="http://schemas.microsoft.com/office/powerpoint/2010/main" val="2723770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96578"/>
          </a:xfrm>
        </p:spPr>
        <p:txBody>
          <a:bodyPr>
            <a:normAutofit fontScale="90000"/>
          </a:bodyPr>
          <a:lstStyle/>
          <a:p>
            <a:endParaRPr lang="en-US" dirty="0"/>
          </a:p>
        </p:txBody>
      </p:sp>
      <p:sp>
        <p:nvSpPr>
          <p:cNvPr id="3" name="Content Placeholder 2"/>
          <p:cNvSpPr>
            <a:spLocks noGrp="1"/>
          </p:cNvSpPr>
          <p:nvPr>
            <p:ph idx="1"/>
          </p:nvPr>
        </p:nvSpPr>
        <p:spPr>
          <a:xfrm>
            <a:off x="838200" y="666206"/>
            <a:ext cx="10515600" cy="5549945"/>
          </a:xfrm>
        </p:spPr>
        <p:txBody>
          <a:bodyPr>
            <a:normAutofit lnSpcReduction="10000"/>
          </a:bodyPr>
          <a:lstStyle/>
          <a:p>
            <a:endParaRPr lang="en-ZA" b="1" dirty="0">
              <a:solidFill>
                <a:schemeClr val="tx2">
                  <a:lumMod val="75000"/>
                </a:schemeClr>
              </a:solidFill>
            </a:endParaRPr>
          </a:p>
          <a:p>
            <a:r>
              <a:rPr lang="en-ZA" b="1" dirty="0">
                <a:solidFill>
                  <a:schemeClr val="tx2">
                    <a:lumMod val="75000"/>
                  </a:schemeClr>
                </a:solidFill>
              </a:rPr>
              <a:t>Taking </a:t>
            </a:r>
            <a:r>
              <a:rPr lang="en-ZA" b="1" dirty="0">
                <a:solidFill>
                  <a:srgbClr val="C00000"/>
                </a:solidFill>
              </a:rPr>
              <a:t>a historical perspective</a:t>
            </a:r>
            <a:r>
              <a:rPr lang="en-ZA" b="1" dirty="0">
                <a:solidFill>
                  <a:schemeClr val="tx2">
                    <a:lumMod val="75000"/>
                  </a:schemeClr>
                </a:solidFill>
              </a:rPr>
              <a:t>, ethical insensitivity in science towards other forms of knowing </a:t>
            </a:r>
            <a:r>
              <a:rPr lang="en-ZA" b="1" dirty="0">
                <a:solidFill>
                  <a:srgbClr val="C00000"/>
                </a:solidFill>
              </a:rPr>
              <a:t>is most profound</a:t>
            </a:r>
            <a:r>
              <a:rPr lang="en-ZA" b="1" dirty="0">
                <a:solidFill>
                  <a:schemeClr val="tx2">
                    <a:lumMod val="75000"/>
                  </a:schemeClr>
                </a:solidFill>
              </a:rPr>
              <a:t>.</a:t>
            </a:r>
            <a:endParaRPr lang="en-US" b="1" dirty="0">
              <a:solidFill>
                <a:schemeClr val="tx2">
                  <a:lumMod val="75000"/>
                </a:schemeClr>
              </a:solidFill>
            </a:endParaRPr>
          </a:p>
          <a:p>
            <a:r>
              <a:rPr lang="en-ZA" b="1" dirty="0">
                <a:solidFill>
                  <a:schemeClr val="tx2">
                    <a:lumMod val="75000"/>
                  </a:schemeClr>
                </a:solidFill>
              </a:rPr>
              <a:t>The </a:t>
            </a:r>
            <a:r>
              <a:rPr lang="en-ZA" b="1" dirty="0">
                <a:solidFill>
                  <a:srgbClr val="C00000"/>
                </a:solidFill>
              </a:rPr>
              <a:t>problem of ethical insensitivity</a:t>
            </a:r>
            <a:r>
              <a:rPr lang="en-ZA" b="1" dirty="0">
                <a:solidFill>
                  <a:schemeClr val="tx2">
                    <a:lumMod val="75000"/>
                  </a:schemeClr>
                </a:solidFill>
              </a:rPr>
              <a:t> is that </a:t>
            </a:r>
          </a:p>
          <a:p>
            <a:r>
              <a:rPr lang="en-ZA" b="1" dirty="0">
                <a:solidFill>
                  <a:schemeClr val="tx2">
                    <a:lumMod val="75000"/>
                  </a:schemeClr>
                </a:solidFill>
              </a:rPr>
              <a:t>it was always thought of </a:t>
            </a:r>
            <a:r>
              <a:rPr lang="en-ZA" b="1" dirty="0">
                <a:solidFill>
                  <a:srgbClr val="C00000"/>
                </a:solidFill>
              </a:rPr>
              <a:t>as the problem of balance between techno-science and culture science.</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Well, the imbalance </a:t>
            </a:r>
            <a:r>
              <a:rPr lang="en-ZA" b="1" dirty="0">
                <a:solidFill>
                  <a:srgbClr val="C00000"/>
                </a:solidFill>
              </a:rPr>
              <a:t>has a deeper source</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It was </a:t>
            </a:r>
            <a:r>
              <a:rPr lang="en-ZA" b="1" dirty="0">
                <a:solidFill>
                  <a:srgbClr val="C00000"/>
                </a:solidFill>
              </a:rPr>
              <a:t>a sickness of the mind</a:t>
            </a:r>
            <a:r>
              <a:rPr lang="en-ZA" b="1" dirty="0">
                <a:solidFill>
                  <a:schemeClr val="tx2">
                    <a:lumMod val="75000"/>
                  </a:schemeClr>
                </a:solidFill>
              </a:rPr>
              <a:t>, in Plato’s time, </a:t>
            </a:r>
          </a:p>
          <a:p>
            <a:r>
              <a:rPr lang="en-ZA" b="1" dirty="0">
                <a:solidFill>
                  <a:schemeClr val="tx2">
                    <a:lumMod val="75000"/>
                  </a:schemeClr>
                </a:solidFill>
              </a:rPr>
              <a:t>and it is </a:t>
            </a:r>
            <a:r>
              <a:rPr lang="en-ZA" b="1" dirty="0">
                <a:solidFill>
                  <a:srgbClr val="C00000"/>
                </a:solidFill>
              </a:rPr>
              <a:t>the same sickness of the mind, in our time</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When it comes to </a:t>
            </a:r>
            <a:r>
              <a:rPr lang="en-ZA" b="1" dirty="0">
                <a:solidFill>
                  <a:srgbClr val="C00000"/>
                </a:solidFill>
              </a:rPr>
              <a:t>thinking, epistemic thinking, thinking about thinking, </a:t>
            </a:r>
          </a:p>
          <a:p>
            <a:r>
              <a:rPr lang="en-ZA" b="1" dirty="0">
                <a:solidFill>
                  <a:schemeClr val="tx2">
                    <a:lumMod val="75000"/>
                  </a:schemeClr>
                </a:solidFill>
              </a:rPr>
              <a:t>the </a:t>
            </a:r>
            <a:r>
              <a:rPr lang="en-ZA" b="1" dirty="0">
                <a:solidFill>
                  <a:srgbClr val="C00000"/>
                </a:solidFill>
              </a:rPr>
              <a:t>sickness is inherent in rationality</a:t>
            </a:r>
            <a:r>
              <a:rPr lang="en-ZA" b="1" dirty="0">
                <a:solidFill>
                  <a:schemeClr val="tx2">
                    <a:lumMod val="75000"/>
                  </a:schemeClr>
                </a:solidFill>
              </a:rPr>
              <a:t>, in the </a:t>
            </a:r>
            <a:r>
              <a:rPr lang="en-ZA" b="1" dirty="0">
                <a:solidFill>
                  <a:srgbClr val="C00000"/>
                </a:solidFill>
              </a:rPr>
              <a:t>dominance of the rational mind.</a:t>
            </a:r>
            <a:endParaRPr lang="en-US" b="1" dirty="0">
              <a:solidFill>
                <a:srgbClr val="C00000"/>
              </a:solidFill>
            </a:endParaRPr>
          </a:p>
          <a:p>
            <a:endParaRPr lang="en-US" dirty="0"/>
          </a:p>
        </p:txBody>
      </p:sp>
    </p:spTree>
    <p:extLst>
      <p:ext uri="{BB962C8B-B14F-4D97-AF65-F5344CB8AC3E}">
        <p14:creationId xmlns:p14="http://schemas.microsoft.com/office/powerpoint/2010/main" val="4091691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96578"/>
          </a:xfrm>
        </p:spPr>
        <p:txBody>
          <a:bodyPr>
            <a:normAutofit fontScale="90000"/>
          </a:bodyPr>
          <a:lstStyle/>
          <a:p>
            <a:endParaRPr lang="en-US" dirty="0"/>
          </a:p>
        </p:txBody>
      </p:sp>
      <p:sp>
        <p:nvSpPr>
          <p:cNvPr id="3" name="Content Placeholder 2"/>
          <p:cNvSpPr>
            <a:spLocks noGrp="1"/>
          </p:cNvSpPr>
          <p:nvPr>
            <p:ph idx="1"/>
          </p:nvPr>
        </p:nvSpPr>
        <p:spPr>
          <a:xfrm>
            <a:off x="838200" y="561704"/>
            <a:ext cx="10515600" cy="5615259"/>
          </a:xfrm>
        </p:spPr>
        <p:txBody>
          <a:bodyPr>
            <a:normAutofit lnSpcReduction="10000"/>
          </a:bodyPr>
          <a:lstStyle/>
          <a:p>
            <a:r>
              <a:rPr lang="en-US" b="1" dirty="0">
                <a:solidFill>
                  <a:schemeClr val="tx2">
                    <a:lumMod val="75000"/>
                  </a:schemeClr>
                </a:solidFill>
              </a:rPr>
              <a:t>Nobel Prize winner </a:t>
            </a:r>
            <a:r>
              <a:rPr lang="en-US" b="1" dirty="0" err="1">
                <a:solidFill>
                  <a:schemeClr val="tx2">
                    <a:lumMod val="75000"/>
                  </a:schemeClr>
                </a:solidFill>
              </a:rPr>
              <a:t>Elie</a:t>
            </a:r>
            <a:r>
              <a:rPr lang="en-US" b="1" dirty="0">
                <a:solidFill>
                  <a:schemeClr val="tx2">
                    <a:lumMod val="75000"/>
                  </a:schemeClr>
                </a:solidFill>
              </a:rPr>
              <a:t> Wiesel in a speech to the Global Forum, Moscow in 1990, </a:t>
            </a:r>
          </a:p>
          <a:p>
            <a:r>
              <a:rPr lang="en-US" b="1" dirty="0">
                <a:solidFill>
                  <a:schemeClr val="tx2">
                    <a:lumMod val="75000"/>
                  </a:schemeClr>
                </a:solidFill>
              </a:rPr>
              <a:t>stated that </a:t>
            </a:r>
            <a:r>
              <a:rPr lang="en-US" b="1" dirty="0">
                <a:solidFill>
                  <a:srgbClr val="C00000"/>
                </a:solidFill>
              </a:rPr>
              <a:t>the designers and perpetrators of the Holocaust, were the heirs of Kant and Goethe. </a:t>
            </a:r>
          </a:p>
          <a:p>
            <a:r>
              <a:rPr lang="en-US" b="1" dirty="0">
                <a:solidFill>
                  <a:schemeClr val="tx2">
                    <a:lumMod val="75000"/>
                  </a:schemeClr>
                </a:solidFill>
              </a:rPr>
              <a:t>In most respects the Germans were the best educated people on Earth, he said, </a:t>
            </a:r>
          </a:p>
          <a:p>
            <a:r>
              <a:rPr lang="en-US" b="1" dirty="0">
                <a:solidFill>
                  <a:schemeClr val="tx2">
                    <a:lumMod val="75000"/>
                  </a:schemeClr>
                </a:solidFill>
              </a:rPr>
              <a:t>but their </a:t>
            </a:r>
            <a:r>
              <a:rPr lang="en-US" b="1" dirty="0">
                <a:solidFill>
                  <a:srgbClr val="C00000"/>
                </a:solidFill>
              </a:rPr>
              <a:t>education did not serve as an adequate barrier to barbarity.</a:t>
            </a:r>
            <a:r>
              <a:rPr lang="en-US" b="1" dirty="0">
                <a:solidFill>
                  <a:schemeClr val="tx2">
                    <a:lumMod val="75000"/>
                  </a:schemeClr>
                </a:solidFill>
              </a:rPr>
              <a:t> What was wrong with their education? </a:t>
            </a:r>
          </a:p>
          <a:p>
            <a:r>
              <a:rPr lang="en-US" b="1" dirty="0">
                <a:solidFill>
                  <a:schemeClr val="tx2">
                    <a:lumMod val="75000"/>
                  </a:schemeClr>
                </a:solidFill>
              </a:rPr>
              <a:t>In Wiesel's words: "It emphasized </a:t>
            </a:r>
            <a:r>
              <a:rPr lang="en-US" b="1" dirty="0">
                <a:solidFill>
                  <a:srgbClr val="C00000"/>
                </a:solidFill>
              </a:rPr>
              <a:t>theories</a:t>
            </a:r>
            <a:r>
              <a:rPr lang="en-US" b="1" dirty="0">
                <a:solidFill>
                  <a:schemeClr val="tx2">
                    <a:lumMod val="75000"/>
                  </a:schemeClr>
                </a:solidFill>
              </a:rPr>
              <a:t> instead of </a:t>
            </a:r>
            <a:r>
              <a:rPr lang="en-US" b="1" dirty="0">
                <a:solidFill>
                  <a:srgbClr val="C00000"/>
                </a:solidFill>
              </a:rPr>
              <a:t>values</a:t>
            </a:r>
            <a:r>
              <a:rPr lang="en-US" b="1" dirty="0">
                <a:solidFill>
                  <a:schemeClr val="tx2">
                    <a:lumMod val="75000"/>
                  </a:schemeClr>
                </a:solidFill>
              </a:rPr>
              <a:t>, </a:t>
            </a:r>
          </a:p>
          <a:p>
            <a:r>
              <a:rPr lang="en-US" b="1" dirty="0">
                <a:solidFill>
                  <a:srgbClr val="C00000"/>
                </a:solidFill>
              </a:rPr>
              <a:t>concepts</a:t>
            </a:r>
            <a:r>
              <a:rPr lang="en-US" b="1" dirty="0">
                <a:solidFill>
                  <a:schemeClr val="tx2">
                    <a:lumMod val="75000"/>
                  </a:schemeClr>
                </a:solidFill>
              </a:rPr>
              <a:t> rather than </a:t>
            </a:r>
            <a:r>
              <a:rPr lang="en-US" b="1" dirty="0">
                <a:solidFill>
                  <a:srgbClr val="C00000"/>
                </a:solidFill>
              </a:rPr>
              <a:t>human beings</a:t>
            </a:r>
            <a:r>
              <a:rPr lang="en-US" b="1" dirty="0">
                <a:solidFill>
                  <a:schemeClr val="tx2">
                    <a:lumMod val="75000"/>
                  </a:schemeClr>
                </a:solidFill>
              </a:rPr>
              <a:t>, </a:t>
            </a:r>
          </a:p>
          <a:p>
            <a:r>
              <a:rPr lang="en-US" b="1" dirty="0">
                <a:solidFill>
                  <a:srgbClr val="C00000"/>
                </a:solidFill>
              </a:rPr>
              <a:t>abstraction</a:t>
            </a:r>
            <a:r>
              <a:rPr lang="en-US" b="1" dirty="0">
                <a:solidFill>
                  <a:schemeClr val="tx2">
                    <a:lumMod val="75000"/>
                  </a:schemeClr>
                </a:solidFill>
              </a:rPr>
              <a:t> rather than </a:t>
            </a:r>
            <a:r>
              <a:rPr lang="en-US" b="1" dirty="0">
                <a:solidFill>
                  <a:srgbClr val="C00000"/>
                </a:solidFill>
              </a:rPr>
              <a:t>consciousness</a:t>
            </a:r>
            <a:r>
              <a:rPr lang="en-US" b="1" dirty="0">
                <a:solidFill>
                  <a:schemeClr val="tx2">
                    <a:lumMod val="75000"/>
                  </a:schemeClr>
                </a:solidFill>
              </a:rPr>
              <a:t>, </a:t>
            </a:r>
          </a:p>
          <a:p>
            <a:r>
              <a:rPr lang="en-US" b="1" dirty="0">
                <a:solidFill>
                  <a:srgbClr val="C00000"/>
                </a:solidFill>
              </a:rPr>
              <a:t>answers</a:t>
            </a:r>
            <a:r>
              <a:rPr lang="en-US" b="1" dirty="0">
                <a:solidFill>
                  <a:schemeClr val="tx2">
                    <a:lumMod val="75000"/>
                  </a:schemeClr>
                </a:solidFill>
              </a:rPr>
              <a:t> instead of </a:t>
            </a:r>
            <a:r>
              <a:rPr lang="en-US" b="1" dirty="0">
                <a:solidFill>
                  <a:srgbClr val="C00000"/>
                </a:solidFill>
              </a:rPr>
              <a:t>questions</a:t>
            </a:r>
            <a:r>
              <a:rPr lang="en-US" b="1" dirty="0">
                <a:solidFill>
                  <a:schemeClr val="tx2">
                    <a:lumMod val="75000"/>
                  </a:schemeClr>
                </a:solidFill>
              </a:rPr>
              <a:t>, </a:t>
            </a:r>
          </a:p>
          <a:p>
            <a:r>
              <a:rPr lang="en-US" b="1" dirty="0">
                <a:solidFill>
                  <a:srgbClr val="C00000"/>
                </a:solidFill>
              </a:rPr>
              <a:t>ideology and efficiency</a:t>
            </a:r>
            <a:r>
              <a:rPr lang="en-US" b="1" dirty="0">
                <a:solidFill>
                  <a:schemeClr val="tx2">
                    <a:lumMod val="75000"/>
                  </a:schemeClr>
                </a:solidFill>
              </a:rPr>
              <a:t> rather than </a:t>
            </a:r>
            <a:r>
              <a:rPr lang="en-US" b="1" dirty="0">
                <a:solidFill>
                  <a:srgbClr val="C00000"/>
                </a:solidFill>
              </a:rPr>
              <a:t>conscience"</a:t>
            </a:r>
            <a:r>
              <a:rPr lang="en-US" b="1" dirty="0">
                <a:solidFill>
                  <a:schemeClr val="tx2">
                    <a:lumMod val="75000"/>
                  </a:schemeClr>
                </a:solidFill>
              </a:rPr>
              <a:t> (Wiesel 1990).</a:t>
            </a:r>
          </a:p>
          <a:p>
            <a:endParaRPr lang="en-US" dirty="0"/>
          </a:p>
        </p:txBody>
      </p:sp>
    </p:spTree>
    <p:extLst>
      <p:ext uri="{BB962C8B-B14F-4D97-AF65-F5344CB8AC3E}">
        <p14:creationId xmlns:p14="http://schemas.microsoft.com/office/powerpoint/2010/main" val="2386888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48829"/>
          </a:xfrm>
        </p:spPr>
        <p:txBody>
          <a:bodyPr>
            <a:normAutofit fontScale="90000"/>
          </a:bodyPr>
          <a:lstStyle/>
          <a:p>
            <a:endParaRPr lang="en-US" dirty="0"/>
          </a:p>
        </p:txBody>
      </p:sp>
      <p:sp>
        <p:nvSpPr>
          <p:cNvPr id="3" name="Content Placeholder 2"/>
          <p:cNvSpPr>
            <a:spLocks noGrp="1"/>
          </p:cNvSpPr>
          <p:nvPr>
            <p:ph idx="1"/>
          </p:nvPr>
        </p:nvSpPr>
        <p:spPr>
          <a:xfrm>
            <a:off x="838200" y="613954"/>
            <a:ext cx="10515600" cy="5602198"/>
          </a:xfrm>
        </p:spPr>
        <p:txBody>
          <a:bodyPr>
            <a:normAutofit/>
          </a:bodyPr>
          <a:lstStyle/>
          <a:p>
            <a:endParaRPr lang="en-ZA" dirty="0"/>
          </a:p>
          <a:p>
            <a:r>
              <a:rPr lang="en-ZA" b="1" dirty="0" err="1">
                <a:solidFill>
                  <a:schemeClr val="tx2">
                    <a:lumMod val="75000"/>
                  </a:schemeClr>
                </a:solidFill>
              </a:rPr>
              <a:t>Rotblat</a:t>
            </a:r>
            <a:r>
              <a:rPr lang="en-ZA" b="1" dirty="0">
                <a:solidFill>
                  <a:schemeClr val="tx2">
                    <a:lumMod val="75000"/>
                  </a:schemeClr>
                </a:solidFill>
              </a:rPr>
              <a:t> stated that when the Royal Society  - </a:t>
            </a:r>
            <a:r>
              <a:rPr lang="en-ZA" b="1" dirty="0">
                <a:solidFill>
                  <a:srgbClr val="C00000"/>
                </a:solidFill>
              </a:rPr>
              <a:t>which is now the National Academy of Sciences in the UK </a:t>
            </a:r>
            <a:r>
              <a:rPr lang="en-ZA" b="1" dirty="0">
                <a:solidFill>
                  <a:schemeClr val="tx2">
                    <a:lumMod val="75000"/>
                  </a:schemeClr>
                </a:solidFill>
              </a:rPr>
              <a:t>– </a:t>
            </a:r>
          </a:p>
          <a:p>
            <a:r>
              <a:rPr lang="en-ZA" b="1" dirty="0">
                <a:solidFill>
                  <a:schemeClr val="tx2">
                    <a:lumMod val="75000"/>
                  </a:schemeClr>
                </a:solidFill>
              </a:rPr>
              <a:t>was formed 340+ years ago, </a:t>
            </a:r>
            <a:r>
              <a:rPr lang="en-ZA" b="1" dirty="0">
                <a:solidFill>
                  <a:srgbClr val="C00000"/>
                </a:solidFill>
              </a:rPr>
              <a:t>one of its founders , the famous physicists Robert Hooke</a:t>
            </a:r>
            <a:r>
              <a:rPr lang="en-ZA" b="1" dirty="0">
                <a:solidFill>
                  <a:schemeClr val="tx2">
                    <a:lumMod val="75000"/>
                  </a:schemeClr>
                </a:solidFill>
              </a:rPr>
              <a:t> stipulated that the society </a:t>
            </a:r>
          </a:p>
          <a:p>
            <a:r>
              <a:rPr lang="en-ZA" b="1" dirty="0">
                <a:solidFill>
                  <a:srgbClr val="C00000"/>
                </a:solidFill>
              </a:rPr>
              <a:t>“should not meddle in Divinity, </a:t>
            </a:r>
            <a:r>
              <a:rPr lang="en-ZA" b="1" dirty="0" err="1">
                <a:solidFill>
                  <a:srgbClr val="C00000"/>
                </a:solidFill>
              </a:rPr>
              <a:t>Moralls</a:t>
            </a:r>
            <a:r>
              <a:rPr lang="en-ZA" b="1" dirty="0">
                <a:solidFill>
                  <a:srgbClr val="C00000"/>
                </a:solidFill>
              </a:rPr>
              <a:t>, </a:t>
            </a:r>
            <a:r>
              <a:rPr lang="en-ZA" b="1" dirty="0" err="1">
                <a:solidFill>
                  <a:srgbClr val="C00000"/>
                </a:solidFill>
              </a:rPr>
              <a:t>Metaphysicks</a:t>
            </a:r>
            <a:r>
              <a:rPr lang="en-ZA" b="1" dirty="0">
                <a:solidFill>
                  <a:srgbClr val="C00000"/>
                </a:solidFill>
              </a:rPr>
              <a:t>, Politics, Grammar, </a:t>
            </a:r>
            <a:r>
              <a:rPr lang="en-ZA" b="1" dirty="0" err="1">
                <a:solidFill>
                  <a:srgbClr val="C00000"/>
                </a:solidFill>
              </a:rPr>
              <a:t>Rhetorick</a:t>
            </a:r>
            <a:r>
              <a:rPr lang="en-ZA" b="1" dirty="0">
                <a:solidFill>
                  <a:srgbClr val="C00000"/>
                </a:solidFill>
              </a:rPr>
              <a:t> or </a:t>
            </a:r>
            <a:r>
              <a:rPr lang="en-ZA" b="1" dirty="0" err="1">
                <a:solidFill>
                  <a:srgbClr val="C00000"/>
                </a:solidFill>
              </a:rPr>
              <a:t>Logick</a:t>
            </a:r>
            <a:r>
              <a:rPr lang="en-ZA" b="1" dirty="0">
                <a:solidFill>
                  <a:srgbClr val="C00000"/>
                </a:solidFill>
              </a:rPr>
              <a:t>”. </a:t>
            </a:r>
            <a:endParaRPr lang="en-US" b="1" dirty="0">
              <a:solidFill>
                <a:srgbClr val="C00000"/>
              </a:solidFill>
            </a:endParaRPr>
          </a:p>
          <a:p>
            <a:r>
              <a:rPr lang="en-ZA" b="1" dirty="0">
                <a:solidFill>
                  <a:schemeClr val="tx2">
                    <a:lumMod val="75000"/>
                  </a:schemeClr>
                </a:solidFill>
              </a:rPr>
              <a:t>This rather odd assortment of </a:t>
            </a:r>
            <a:r>
              <a:rPr lang="en-ZA" b="1" dirty="0">
                <a:solidFill>
                  <a:srgbClr val="C00000"/>
                </a:solidFill>
              </a:rPr>
              <a:t>“banned topics”</a:t>
            </a:r>
            <a:r>
              <a:rPr lang="en-ZA" b="1" dirty="0">
                <a:solidFill>
                  <a:schemeClr val="tx2">
                    <a:lumMod val="75000"/>
                  </a:schemeClr>
                </a:solidFill>
              </a:rPr>
              <a:t> does not figure in the Charter of the Royal Society now, </a:t>
            </a:r>
          </a:p>
          <a:p>
            <a:r>
              <a:rPr lang="en-ZA" b="1" u="sng" dirty="0">
                <a:solidFill>
                  <a:srgbClr val="C00000"/>
                </a:solidFill>
              </a:rPr>
              <a:t>BUT THE SPIRIT OF EXCLUSIVITY IS STILL THERE</a:t>
            </a:r>
            <a:r>
              <a:rPr lang="en-ZA" b="1" dirty="0">
                <a:solidFill>
                  <a:schemeClr val="tx2">
                    <a:lumMod val="75000"/>
                  </a:schemeClr>
                </a:solidFill>
              </a:rPr>
              <a:t>” (</a:t>
            </a:r>
            <a:r>
              <a:rPr lang="en-ZA" b="1" dirty="0" err="1">
                <a:solidFill>
                  <a:schemeClr val="tx2">
                    <a:lumMod val="75000"/>
                  </a:schemeClr>
                </a:solidFill>
              </a:rPr>
              <a:t>Rotblat</a:t>
            </a:r>
            <a:r>
              <a:rPr lang="en-ZA" b="1" dirty="0">
                <a:solidFill>
                  <a:schemeClr val="tx2">
                    <a:lumMod val="75000"/>
                  </a:schemeClr>
                </a:solidFill>
              </a:rPr>
              <a:t> 2000:45). </a:t>
            </a:r>
            <a:endParaRPr lang="en-US" b="1" dirty="0">
              <a:solidFill>
                <a:schemeClr val="tx2">
                  <a:lumMod val="75000"/>
                </a:schemeClr>
              </a:solidFill>
            </a:endParaRPr>
          </a:p>
        </p:txBody>
      </p:sp>
    </p:spTree>
    <p:extLst>
      <p:ext uri="{BB962C8B-B14F-4D97-AF65-F5344CB8AC3E}">
        <p14:creationId xmlns:p14="http://schemas.microsoft.com/office/powerpoint/2010/main" val="118147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88018"/>
          </a:xfrm>
        </p:spPr>
        <p:txBody>
          <a:bodyPr>
            <a:normAutofit fontScale="90000"/>
          </a:bodyPr>
          <a:lstStyle/>
          <a:p>
            <a:endParaRPr lang="en-US" dirty="0"/>
          </a:p>
        </p:txBody>
      </p:sp>
      <p:sp>
        <p:nvSpPr>
          <p:cNvPr id="3" name="Content Placeholder 2"/>
          <p:cNvSpPr>
            <a:spLocks noGrp="1"/>
          </p:cNvSpPr>
          <p:nvPr>
            <p:ph idx="1"/>
          </p:nvPr>
        </p:nvSpPr>
        <p:spPr>
          <a:xfrm>
            <a:off x="838200" y="653144"/>
            <a:ext cx="10515600" cy="5523819"/>
          </a:xfrm>
        </p:spPr>
        <p:txBody>
          <a:bodyPr/>
          <a:lstStyle/>
          <a:p>
            <a:endParaRPr lang="en-ZA" dirty="0"/>
          </a:p>
          <a:p>
            <a:r>
              <a:rPr lang="en-ZA" b="1" dirty="0">
                <a:solidFill>
                  <a:schemeClr val="tx2">
                    <a:lumMod val="75000"/>
                  </a:schemeClr>
                </a:solidFill>
              </a:rPr>
              <a:t>This </a:t>
            </a:r>
            <a:r>
              <a:rPr lang="en-ZA" b="1" dirty="0">
                <a:solidFill>
                  <a:srgbClr val="C00000"/>
                </a:solidFill>
              </a:rPr>
              <a:t>detachment from general human affairs</a:t>
            </a:r>
            <a:r>
              <a:rPr lang="en-ZA" b="1" dirty="0">
                <a:solidFill>
                  <a:schemeClr val="tx2">
                    <a:lumMod val="75000"/>
                  </a:schemeClr>
                </a:solidFill>
              </a:rPr>
              <a:t> </a:t>
            </a:r>
          </a:p>
          <a:p>
            <a:r>
              <a:rPr lang="en-ZA" b="1" dirty="0">
                <a:solidFill>
                  <a:schemeClr val="tx2">
                    <a:lumMod val="75000"/>
                  </a:schemeClr>
                </a:solidFill>
              </a:rPr>
              <a:t>led them to build </a:t>
            </a:r>
            <a:r>
              <a:rPr lang="en-ZA" b="1" dirty="0">
                <a:solidFill>
                  <a:srgbClr val="C00000"/>
                </a:solidFill>
              </a:rPr>
              <a:t>an ivory tower in which the scientists sheltered</a:t>
            </a:r>
            <a:r>
              <a:rPr lang="en-ZA" b="1" dirty="0">
                <a:solidFill>
                  <a:schemeClr val="tx2">
                    <a:lumMod val="75000"/>
                  </a:schemeClr>
                </a:solidFill>
              </a:rPr>
              <a:t>…</a:t>
            </a:r>
          </a:p>
          <a:p>
            <a:r>
              <a:rPr lang="en-ZA" b="1" dirty="0">
                <a:solidFill>
                  <a:schemeClr val="tx2">
                    <a:lumMod val="75000"/>
                  </a:schemeClr>
                </a:solidFill>
              </a:rPr>
              <a:t>pretending that their work </a:t>
            </a:r>
            <a:r>
              <a:rPr lang="en-ZA" b="1" dirty="0">
                <a:solidFill>
                  <a:srgbClr val="C00000"/>
                </a:solidFill>
              </a:rPr>
              <a:t>had nothing to do with human welfare</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The aim of scientific research – they asserted – </a:t>
            </a:r>
            <a:r>
              <a:rPr lang="en-ZA" b="1" dirty="0">
                <a:solidFill>
                  <a:srgbClr val="C00000"/>
                </a:solidFill>
              </a:rPr>
              <a:t>was to understand the laws of “nature”; </a:t>
            </a:r>
          </a:p>
          <a:p>
            <a:r>
              <a:rPr lang="en-ZA" b="1" dirty="0">
                <a:solidFill>
                  <a:schemeClr val="tx2">
                    <a:lumMod val="75000"/>
                  </a:schemeClr>
                </a:solidFill>
              </a:rPr>
              <a:t>since these are </a:t>
            </a:r>
            <a:r>
              <a:rPr lang="en-ZA" b="1" dirty="0">
                <a:solidFill>
                  <a:srgbClr val="C00000"/>
                </a:solidFill>
              </a:rPr>
              <a:t>immutable and unaffected human reactions and emotions, </a:t>
            </a:r>
          </a:p>
          <a:p>
            <a:r>
              <a:rPr lang="en-ZA" b="1" dirty="0">
                <a:solidFill>
                  <a:schemeClr val="tx2">
                    <a:lumMod val="75000"/>
                  </a:schemeClr>
                </a:solidFill>
              </a:rPr>
              <a:t>these reactions and emotions had no place in the study of “nature” (</a:t>
            </a:r>
            <a:r>
              <a:rPr lang="en-ZA" b="1" dirty="0" err="1">
                <a:solidFill>
                  <a:schemeClr val="tx2">
                    <a:lumMod val="75000"/>
                  </a:schemeClr>
                </a:solidFill>
              </a:rPr>
              <a:t>Rotblat</a:t>
            </a:r>
            <a:r>
              <a:rPr lang="en-ZA" b="1" dirty="0">
                <a:solidFill>
                  <a:schemeClr val="tx2">
                    <a:lumMod val="75000"/>
                  </a:schemeClr>
                </a:solidFill>
              </a:rPr>
              <a:t> 2000:45).</a:t>
            </a:r>
            <a:endParaRPr lang="en-US" b="1" dirty="0">
              <a:solidFill>
                <a:schemeClr val="tx2">
                  <a:lumMod val="75000"/>
                </a:schemeClr>
              </a:solidFill>
            </a:endParaRPr>
          </a:p>
          <a:p>
            <a:endParaRPr lang="en-US" dirty="0"/>
          </a:p>
        </p:txBody>
      </p:sp>
    </p:spTree>
    <p:extLst>
      <p:ext uri="{BB962C8B-B14F-4D97-AF65-F5344CB8AC3E}">
        <p14:creationId xmlns:p14="http://schemas.microsoft.com/office/powerpoint/2010/main" val="3485526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27205"/>
          </a:xfrm>
        </p:spPr>
        <p:txBody>
          <a:bodyPr>
            <a:normAutofit fontScale="90000"/>
          </a:bodyPr>
          <a:lstStyle/>
          <a:p>
            <a:endParaRPr lang="en-US" dirty="0"/>
          </a:p>
        </p:txBody>
      </p:sp>
      <p:sp>
        <p:nvSpPr>
          <p:cNvPr id="3" name="Content Placeholder 2"/>
          <p:cNvSpPr>
            <a:spLocks noGrp="1"/>
          </p:cNvSpPr>
          <p:nvPr>
            <p:ph idx="1"/>
          </p:nvPr>
        </p:nvSpPr>
        <p:spPr>
          <a:xfrm>
            <a:off x="838200" y="692331"/>
            <a:ext cx="10515600" cy="5523821"/>
          </a:xfrm>
        </p:spPr>
        <p:txBody>
          <a:bodyPr/>
          <a:lstStyle/>
          <a:p>
            <a:endParaRPr lang="en-US" dirty="0"/>
          </a:p>
          <a:p>
            <a:pPr marL="0" indent="0">
              <a:buNone/>
            </a:pPr>
            <a:r>
              <a:rPr lang="en-ZA" b="1" dirty="0">
                <a:solidFill>
                  <a:schemeClr val="tx2">
                    <a:lumMod val="75000"/>
                  </a:schemeClr>
                </a:solidFill>
              </a:rPr>
              <a:t>Scientist then evolved </a:t>
            </a:r>
            <a:r>
              <a:rPr lang="en-ZA" b="1" dirty="0">
                <a:solidFill>
                  <a:srgbClr val="C00000"/>
                </a:solidFill>
              </a:rPr>
              <a:t>certain precepts about science to justify the separation from reality</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These were:</a:t>
            </a:r>
            <a:endParaRPr lang="en-US" b="1" dirty="0">
              <a:solidFill>
                <a:schemeClr val="tx2">
                  <a:lumMod val="75000"/>
                </a:schemeClr>
              </a:solidFill>
            </a:endParaRPr>
          </a:p>
          <a:p>
            <a:pPr lvl="0"/>
            <a:r>
              <a:rPr lang="en-ZA" b="1" dirty="0">
                <a:solidFill>
                  <a:srgbClr val="C00000"/>
                </a:solidFill>
              </a:rPr>
              <a:t>“science for its own sake”</a:t>
            </a:r>
            <a:endParaRPr lang="en-US" b="1" dirty="0">
              <a:solidFill>
                <a:srgbClr val="C00000"/>
              </a:solidFill>
            </a:endParaRPr>
          </a:p>
          <a:p>
            <a:pPr lvl="0"/>
            <a:r>
              <a:rPr lang="en-ZA" b="1" dirty="0">
                <a:solidFill>
                  <a:srgbClr val="C00000"/>
                </a:solidFill>
              </a:rPr>
              <a:t>“scientific inquiry knows no limits”</a:t>
            </a:r>
            <a:endParaRPr lang="en-US" b="1" dirty="0">
              <a:solidFill>
                <a:srgbClr val="C00000"/>
              </a:solidFill>
            </a:endParaRPr>
          </a:p>
          <a:p>
            <a:pPr lvl="0"/>
            <a:r>
              <a:rPr lang="en-ZA" b="1" dirty="0">
                <a:solidFill>
                  <a:srgbClr val="C00000"/>
                </a:solidFill>
              </a:rPr>
              <a:t>“science is rational and objective”</a:t>
            </a:r>
            <a:endParaRPr lang="en-US" b="1" dirty="0">
              <a:solidFill>
                <a:srgbClr val="C00000"/>
              </a:solidFill>
            </a:endParaRPr>
          </a:p>
          <a:p>
            <a:pPr lvl="0"/>
            <a:r>
              <a:rPr lang="en-ZA" b="1" dirty="0">
                <a:solidFill>
                  <a:srgbClr val="C00000"/>
                </a:solidFill>
              </a:rPr>
              <a:t>“science is neutral”</a:t>
            </a:r>
            <a:endParaRPr lang="en-US" b="1" dirty="0">
              <a:solidFill>
                <a:srgbClr val="C00000"/>
              </a:solidFill>
            </a:endParaRPr>
          </a:p>
          <a:p>
            <a:pPr lvl="0"/>
            <a:r>
              <a:rPr lang="en-ZA" b="1" dirty="0">
                <a:solidFill>
                  <a:srgbClr val="C00000"/>
                </a:solidFill>
              </a:rPr>
              <a:t>“science has nothing to do with politics”</a:t>
            </a:r>
            <a:endParaRPr lang="en-US" b="1" dirty="0">
              <a:solidFill>
                <a:srgbClr val="C00000"/>
              </a:solidFill>
            </a:endParaRPr>
          </a:p>
          <a:p>
            <a:pPr lvl="0"/>
            <a:r>
              <a:rPr lang="en-ZA" b="1" dirty="0">
                <a:solidFill>
                  <a:srgbClr val="C00000"/>
                </a:solidFill>
              </a:rPr>
              <a:t>“scientists are just technical workers” </a:t>
            </a:r>
            <a:endParaRPr lang="en-US" b="1" dirty="0">
              <a:solidFill>
                <a:srgbClr val="C00000"/>
              </a:solidFill>
            </a:endParaRPr>
          </a:p>
          <a:p>
            <a:pPr lvl="0"/>
            <a:r>
              <a:rPr lang="en-ZA" b="1" dirty="0">
                <a:solidFill>
                  <a:srgbClr val="C00000"/>
                </a:solidFill>
              </a:rPr>
              <a:t>“science cannot be blamed for its misapplication”</a:t>
            </a:r>
            <a:endParaRPr lang="en-US" b="1" dirty="0">
              <a:solidFill>
                <a:srgbClr val="C00000"/>
              </a:solidFill>
            </a:endParaRPr>
          </a:p>
          <a:p>
            <a:endParaRPr lang="en-US" dirty="0"/>
          </a:p>
          <a:p>
            <a:endParaRPr lang="en-US" dirty="0"/>
          </a:p>
        </p:txBody>
      </p:sp>
    </p:spTree>
    <p:extLst>
      <p:ext uri="{BB962C8B-B14F-4D97-AF65-F5344CB8AC3E}">
        <p14:creationId xmlns:p14="http://schemas.microsoft.com/office/powerpoint/2010/main" val="2706069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3515"/>
          </a:xfrm>
        </p:spPr>
        <p:txBody>
          <a:bodyPr>
            <a:normAutofit fontScale="90000"/>
          </a:bodyPr>
          <a:lstStyle/>
          <a:p>
            <a:endParaRPr lang="en-US" dirty="0"/>
          </a:p>
        </p:txBody>
      </p:sp>
      <p:sp>
        <p:nvSpPr>
          <p:cNvPr id="3" name="Content Placeholder 2"/>
          <p:cNvSpPr>
            <a:spLocks noGrp="1"/>
          </p:cNvSpPr>
          <p:nvPr>
            <p:ph idx="1"/>
          </p:nvPr>
        </p:nvSpPr>
        <p:spPr>
          <a:xfrm>
            <a:off x="838200" y="548640"/>
            <a:ext cx="10515600" cy="5628323"/>
          </a:xfrm>
        </p:spPr>
        <p:txBody>
          <a:bodyPr/>
          <a:lstStyle/>
          <a:p>
            <a:endParaRPr lang="en-ZA" b="1" dirty="0">
              <a:solidFill>
                <a:schemeClr val="tx2">
                  <a:lumMod val="75000"/>
                </a:schemeClr>
              </a:solidFill>
            </a:endParaRPr>
          </a:p>
          <a:p>
            <a:r>
              <a:rPr lang="en-ZA" b="1" dirty="0" err="1">
                <a:solidFill>
                  <a:schemeClr val="tx2">
                    <a:lumMod val="75000"/>
                  </a:schemeClr>
                </a:solidFill>
              </a:rPr>
              <a:t>Ziman</a:t>
            </a:r>
            <a:r>
              <a:rPr lang="en-ZA" b="1" dirty="0">
                <a:solidFill>
                  <a:schemeClr val="tx2">
                    <a:lumMod val="75000"/>
                  </a:schemeClr>
                </a:solidFill>
              </a:rPr>
              <a:t> (1982) analysed each of this and </a:t>
            </a:r>
            <a:r>
              <a:rPr lang="en-ZA" b="1" dirty="0">
                <a:solidFill>
                  <a:srgbClr val="C00000"/>
                </a:solidFill>
              </a:rPr>
              <a:t>found them all wanting in the current context. </a:t>
            </a:r>
            <a:endParaRPr lang="en-US" b="1" dirty="0">
              <a:solidFill>
                <a:srgbClr val="C00000"/>
              </a:solidFill>
            </a:endParaRPr>
          </a:p>
          <a:p>
            <a:r>
              <a:rPr lang="en-ZA" b="1" dirty="0">
                <a:solidFill>
                  <a:schemeClr val="tx2">
                    <a:lumMod val="75000"/>
                  </a:schemeClr>
                </a:solidFill>
              </a:rPr>
              <a:t>It is not only that </a:t>
            </a:r>
            <a:r>
              <a:rPr lang="en-ZA" b="1" dirty="0">
                <a:solidFill>
                  <a:srgbClr val="C00000"/>
                </a:solidFill>
              </a:rPr>
              <a:t>most scientists are employed by manufacturing companies </a:t>
            </a:r>
          </a:p>
          <a:p>
            <a:r>
              <a:rPr lang="en-ZA" b="1" dirty="0">
                <a:solidFill>
                  <a:schemeClr val="tx2">
                    <a:lumMod val="75000"/>
                  </a:schemeClr>
                </a:solidFill>
              </a:rPr>
              <a:t>whose </a:t>
            </a:r>
            <a:r>
              <a:rPr lang="en-ZA" b="1" dirty="0">
                <a:solidFill>
                  <a:srgbClr val="C00000"/>
                </a:solidFill>
              </a:rPr>
              <a:t>chief aim was to discover drugs that make profit</a:t>
            </a:r>
            <a:r>
              <a:rPr lang="en-ZA" b="1" dirty="0">
                <a:solidFill>
                  <a:schemeClr val="tx2">
                    <a:lumMod val="75000"/>
                  </a:schemeClr>
                </a:solidFill>
              </a:rPr>
              <a:t>; </a:t>
            </a:r>
          </a:p>
          <a:p>
            <a:r>
              <a:rPr lang="en-ZA" b="1" dirty="0">
                <a:solidFill>
                  <a:schemeClr val="tx2">
                    <a:lumMod val="75000"/>
                  </a:schemeClr>
                </a:solidFill>
              </a:rPr>
              <a:t>they have also been at </a:t>
            </a:r>
            <a:r>
              <a:rPr lang="en-ZA" b="1" dirty="0">
                <a:solidFill>
                  <a:srgbClr val="C00000"/>
                </a:solidFill>
              </a:rPr>
              <a:t>the heart of most discoveries that destroy life and create misery. </a:t>
            </a:r>
            <a:endParaRPr lang="en-US" b="1" dirty="0">
              <a:solidFill>
                <a:srgbClr val="C00000"/>
              </a:solidFill>
            </a:endParaRPr>
          </a:p>
          <a:p>
            <a:endParaRPr lang="en-US" dirty="0"/>
          </a:p>
        </p:txBody>
      </p:sp>
    </p:spTree>
    <p:extLst>
      <p:ext uri="{BB962C8B-B14F-4D97-AF65-F5344CB8AC3E}">
        <p14:creationId xmlns:p14="http://schemas.microsoft.com/office/powerpoint/2010/main" val="73426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ZA" b="1" dirty="0">
                <a:solidFill>
                  <a:schemeClr val="tx2">
                    <a:lumMod val="75000"/>
                  </a:schemeClr>
                </a:solidFill>
              </a:rPr>
              <a:t>Ethical questions about the consequences of this applied research </a:t>
            </a:r>
            <a:r>
              <a:rPr lang="en-ZA" b="1" dirty="0">
                <a:solidFill>
                  <a:srgbClr val="C00000"/>
                </a:solidFill>
              </a:rPr>
              <a:t>were not asked by their employers</a:t>
            </a:r>
            <a:r>
              <a:rPr lang="en-ZA" b="1" dirty="0">
                <a:solidFill>
                  <a:schemeClr val="tx2">
                    <a:lumMod val="75000"/>
                  </a:schemeClr>
                </a:solidFill>
              </a:rPr>
              <a:t>, </a:t>
            </a:r>
          </a:p>
          <a:p>
            <a:r>
              <a:rPr lang="en-ZA" b="1" dirty="0">
                <a:solidFill>
                  <a:schemeClr val="tx2">
                    <a:lumMod val="75000"/>
                  </a:schemeClr>
                </a:solidFill>
              </a:rPr>
              <a:t>and their </a:t>
            </a:r>
            <a:r>
              <a:rPr lang="en-ZA" b="1" dirty="0">
                <a:solidFill>
                  <a:srgbClr val="C00000"/>
                </a:solidFill>
              </a:rPr>
              <a:t>“employees were discouraged from concerning themselves with these issues”</a:t>
            </a:r>
            <a:r>
              <a:rPr lang="en-ZA" b="1" dirty="0">
                <a:solidFill>
                  <a:schemeClr val="tx2">
                    <a:lumMod val="75000"/>
                  </a:schemeClr>
                </a:solidFill>
              </a:rPr>
              <a:t> (</a:t>
            </a:r>
            <a:r>
              <a:rPr lang="en-ZA" b="1" dirty="0" err="1">
                <a:solidFill>
                  <a:schemeClr val="tx2">
                    <a:lumMod val="75000"/>
                  </a:schemeClr>
                </a:solidFill>
              </a:rPr>
              <a:t>Rotblat</a:t>
            </a:r>
            <a:r>
              <a:rPr lang="en-ZA" b="1" dirty="0">
                <a:solidFill>
                  <a:schemeClr val="tx2">
                    <a:lumMod val="75000"/>
                  </a:schemeClr>
                </a:solidFill>
              </a:rPr>
              <a:t> 2000:45) </a:t>
            </a:r>
          </a:p>
          <a:p>
            <a:r>
              <a:rPr lang="en-ZA" b="1" dirty="0">
                <a:solidFill>
                  <a:schemeClr val="tx2">
                    <a:lumMod val="75000"/>
                  </a:schemeClr>
                </a:solidFill>
              </a:rPr>
              <a:t>as the grandfather Robert </a:t>
            </a:r>
            <a:r>
              <a:rPr lang="en-ZA" b="1" dirty="0" err="1">
                <a:solidFill>
                  <a:schemeClr val="tx2">
                    <a:lumMod val="75000"/>
                  </a:schemeClr>
                </a:solidFill>
              </a:rPr>
              <a:t>Hookes</a:t>
            </a:r>
            <a:r>
              <a:rPr lang="en-ZA" b="1" dirty="0">
                <a:solidFill>
                  <a:schemeClr val="tx2">
                    <a:lumMod val="75000"/>
                  </a:schemeClr>
                </a:solidFill>
              </a:rPr>
              <a:t> had said 340 years ago.   </a:t>
            </a:r>
            <a:endParaRPr lang="en-US" b="1" dirty="0">
              <a:solidFill>
                <a:schemeClr val="tx2">
                  <a:lumMod val="75000"/>
                </a:schemeClr>
              </a:solidFill>
            </a:endParaRPr>
          </a:p>
          <a:p>
            <a:endParaRPr lang="en-US" dirty="0"/>
          </a:p>
        </p:txBody>
      </p:sp>
    </p:spTree>
    <p:extLst>
      <p:ext uri="{BB962C8B-B14F-4D97-AF65-F5344CB8AC3E}">
        <p14:creationId xmlns:p14="http://schemas.microsoft.com/office/powerpoint/2010/main" val="1648066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35766"/>
          </a:xfrm>
        </p:spPr>
        <p:txBody>
          <a:bodyPr>
            <a:normAutofit fontScale="90000"/>
          </a:bodyPr>
          <a:lstStyle/>
          <a:p>
            <a:endParaRPr lang="en-US" dirty="0"/>
          </a:p>
        </p:txBody>
      </p:sp>
      <p:sp>
        <p:nvSpPr>
          <p:cNvPr id="3" name="Content Placeholder 2"/>
          <p:cNvSpPr>
            <a:spLocks noGrp="1"/>
          </p:cNvSpPr>
          <p:nvPr>
            <p:ph idx="1"/>
          </p:nvPr>
        </p:nvSpPr>
        <p:spPr>
          <a:xfrm>
            <a:off x="838200" y="705394"/>
            <a:ext cx="10515600" cy="5471569"/>
          </a:xfrm>
        </p:spPr>
        <p:txBody>
          <a:bodyPr/>
          <a:lstStyle/>
          <a:p>
            <a:r>
              <a:rPr lang="en-US" b="1" dirty="0">
                <a:solidFill>
                  <a:schemeClr val="tx2">
                    <a:lumMod val="75000"/>
                  </a:schemeClr>
                </a:solidFill>
              </a:rPr>
              <a:t>He said in Keynote in the </a:t>
            </a:r>
            <a:r>
              <a:rPr lang="en-US" b="1" dirty="0" err="1">
                <a:solidFill>
                  <a:schemeClr val="tx2">
                    <a:lumMod val="75000"/>
                  </a:schemeClr>
                </a:solidFill>
              </a:rPr>
              <a:t>Unesco</a:t>
            </a:r>
            <a:r>
              <a:rPr lang="en-US" b="1" dirty="0">
                <a:solidFill>
                  <a:schemeClr val="tx2">
                    <a:lumMod val="75000"/>
                  </a:schemeClr>
                </a:solidFill>
              </a:rPr>
              <a:t> Conference on Science and Society in Budapest (2000) that </a:t>
            </a:r>
            <a:r>
              <a:rPr lang="en-US" b="1" dirty="0">
                <a:solidFill>
                  <a:srgbClr val="C00000"/>
                </a:solidFill>
              </a:rPr>
              <a:t>the scientists </a:t>
            </a:r>
            <a:r>
              <a:rPr lang="en-ZA" b="1" dirty="0">
                <a:solidFill>
                  <a:srgbClr val="C00000"/>
                </a:solidFill>
              </a:rPr>
              <a:t>can no longer claim </a:t>
            </a:r>
          </a:p>
          <a:p>
            <a:r>
              <a:rPr lang="en-ZA" b="1" dirty="0">
                <a:solidFill>
                  <a:schemeClr val="tx2">
                    <a:lumMod val="75000"/>
                  </a:schemeClr>
                </a:solidFill>
              </a:rPr>
              <a:t>that their work </a:t>
            </a:r>
            <a:r>
              <a:rPr lang="en-ZA" b="1" dirty="0">
                <a:solidFill>
                  <a:srgbClr val="C00000"/>
                </a:solidFill>
              </a:rPr>
              <a:t>has nothing to do with the welfare of the individual or with state politics</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The more scientists understand </a:t>
            </a:r>
            <a:r>
              <a:rPr lang="en-ZA" b="1" dirty="0">
                <a:solidFill>
                  <a:srgbClr val="C00000"/>
                </a:solidFill>
              </a:rPr>
              <a:t>that knowledge brings responsibility,</a:t>
            </a:r>
            <a:r>
              <a:rPr lang="en-ZA" b="1" dirty="0">
                <a:solidFill>
                  <a:schemeClr val="tx2">
                    <a:lumMod val="75000"/>
                  </a:schemeClr>
                </a:solidFill>
              </a:rPr>
              <a:t> the better. </a:t>
            </a:r>
            <a:endParaRPr lang="en-US" b="1" dirty="0">
              <a:solidFill>
                <a:schemeClr val="tx2">
                  <a:lumMod val="75000"/>
                </a:schemeClr>
              </a:solidFill>
            </a:endParaRPr>
          </a:p>
          <a:p>
            <a:r>
              <a:rPr lang="en-ZA" b="1" dirty="0">
                <a:solidFill>
                  <a:schemeClr val="tx2">
                    <a:lumMod val="75000"/>
                  </a:schemeClr>
                </a:solidFill>
              </a:rPr>
              <a:t>In short, scientists must show by their conduct that </a:t>
            </a:r>
            <a:r>
              <a:rPr lang="en-ZA" b="1" dirty="0">
                <a:solidFill>
                  <a:srgbClr val="C00000"/>
                </a:solidFill>
              </a:rPr>
              <a:t>it is possible to combine creativeness with compassion: </a:t>
            </a:r>
          </a:p>
          <a:p>
            <a:r>
              <a:rPr lang="en-ZA" b="1" dirty="0">
                <a:solidFill>
                  <a:schemeClr val="tx2">
                    <a:lumMod val="75000"/>
                  </a:schemeClr>
                </a:solidFill>
              </a:rPr>
              <a:t>letting the imagination </a:t>
            </a:r>
            <a:r>
              <a:rPr lang="en-ZA" b="1" dirty="0">
                <a:solidFill>
                  <a:srgbClr val="C00000"/>
                </a:solidFill>
              </a:rPr>
              <a:t>roam with caring for fellow creatures</a:t>
            </a:r>
            <a:r>
              <a:rPr lang="en-ZA" b="1" dirty="0">
                <a:solidFill>
                  <a:schemeClr val="tx2">
                    <a:lumMod val="75000"/>
                  </a:schemeClr>
                </a:solidFill>
              </a:rPr>
              <a:t>, venturing into the unknown </a:t>
            </a:r>
            <a:r>
              <a:rPr lang="en-ZA" b="1" dirty="0">
                <a:solidFill>
                  <a:srgbClr val="C00000"/>
                </a:solidFill>
              </a:rPr>
              <a:t>yet fully accountable for one’s doing</a:t>
            </a:r>
            <a:r>
              <a:rPr lang="en-ZA" b="1" dirty="0">
                <a:solidFill>
                  <a:schemeClr val="tx2">
                    <a:lumMod val="75000"/>
                  </a:schemeClr>
                </a:solidFill>
              </a:rPr>
              <a:t>. </a:t>
            </a:r>
            <a:endParaRPr lang="en-US" b="1" dirty="0">
              <a:solidFill>
                <a:schemeClr val="tx2">
                  <a:lumMod val="75000"/>
                </a:schemeClr>
              </a:solidFill>
            </a:endParaRPr>
          </a:p>
          <a:p>
            <a:r>
              <a:rPr lang="en-ZA" b="1" dirty="0">
                <a:solidFill>
                  <a:schemeClr val="tx2">
                    <a:lumMod val="75000"/>
                  </a:schemeClr>
                </a:solidFill>
              </a:rPr>
              <a:t>The </a:t>
            </a:r>
            <a:r>
              <a:rPr lang="en-ZA" b="1" dirty="0">
                <a:solidFill>
                  <a:srgbClr val="C00000"/>
                </a:solidFill>
              </a:rPr>
              <a:t>basic human value is life itself</a:t>
            </a:r>
            <a:r>
              <a:rPr lang="en-ZA" b="1" dirty="0">
                <a:solidFill>
                  <a:schemeClr val="tx2">
                    <a:lumMod val="75000"/>
                  </a:schemeClr>
                </a:solidFill>
              </a:rPr>
              <a:t>; and the most important of human rights is </a:t>
            </a:r>
            <a:r>
              <a:rPr lang="en-ZA" b="1" dirty="0">
                <a:solidFill>
                  <a:srgbClr val="C00000"/>
                </a:solidFill>
              </a:rPr>
              <a:t>the right to live</a:t>
            </a:r>
            <a:r>
              <a:rPr lang="en-ZA" b="1" dirty="0">
                <a:solidFill>
                  <a:schemeClr val="tx2">
                    <a:lumMod val="75000"/>
                  </a:schemeClr>
                </a:solidFill>
              </a:rPr>
              <a:t> (</a:t>
            </a:r>
            <a:r>
              <a:rPr lang="en-ZA" b="1" dirty="0" err="1">
                <a:solidFill>
                  <a:schemeClr val="tx2">
                    <a:lumMod val="75000"/>
                  </a:schemeClr>
                </a:solidFill>
              </a:rPr>
              <a:t>Rotblat</a:t>
            </a:r>
            <a:r>
              <a:rPr lang="en-ZA" b="1" dirty="0">
                <a:solidFill>
                  <a:schemeClr val="tx2">
                    <a:lumMod val="75000"/>
                  </a:schemeClr>
                </a:solidFill>
              </a:rPr>
              <a:t> 2000).</a:t>
            </a:r>
            <a:endParaRPr lang="en-US" b="1" dirty="0">
              <a:solidFill>
                <a:schemeClr val="tx2">
                  <a:lumMod val="75000"/>
                </a:schemeClr>
              </a:solidFill>
            </a:endParaRPr>
          </a:p>
          <a:p>
            <a:endParaRPr lang="en-US" dirty="0"/>
          </a:p>
        </p:txBody>
      </p:sp>
    </p:spTree>
    <p:extLst>
      <p:ext uri="{BB962C8B-B14F-4D97-AF65-F5344CB8AC3E}">
        <p14:creationId xmlns:p14="http://schemas.microsoft.com/office/powerpoint/2010/main" val="235627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8" name="Rectangle 17">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0" name="Rectangle 19">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4" descr="關於蜘蛛網的知識@ 拾繪英文繪本讀書會:: 隨意窩Xuite日誌">
            <a:extLst>
              <a:ext uri="{FF2B5EF4-FFF2-40B4-BE49-F238E27FC236}">
                <a16:creationId xmlns:a16="http://schemas.microsoft.com/office/drawing/2014/main" id="{E1445819-0213-E84F-B455-EB6C1EAACF97}"/>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9677" r="-1" b="6675"/>
          <a:stretch/>
        </p:blipFill>
        <p:spPr bwMode="auto">
          <a:xfrm>
            <a:off x="20" y="12117"/>
            <a:ext cx="12188932" cy="68566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3"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5" name="Freeform: Shape 24">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 name="Freeform: Shape 23">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3"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200" normalizeH="0" baseline="0" noProof="0">
              <a:ln>
                <a:noFill/>
              </a:ln>
              <a:solidFill>
                <a:prstClr val="black">
                  <a:tint val="75000"/>
                </a:prstClr>
              </a:solidFill>
              <a:effectLst/>
              <a:uLnTx/>
              <a:uFillTx/>
              <a:latin typeface="Segoe UI Semilight" panose="020B0402040204020203" pitchFamily="34" charset="0"/>
              <a:ea typeface="+mn-ea"/>
              <a:cs typeface="Segoe UI Semilight" panose="020B0402040204020203" pitchFamily="34" charset="0"/>
            </a:endParaRPr>
          </a:p>
        </p:txBody>
      </p:sp>
      <p:grpSp>
        <p:nvGrpSpPr>
          <p:cNvPr id="35"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36" name="Freeform: Shape 35">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8"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49" name="Freeform: Shape 48">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9" name="Freeform: Shape 38">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 name="標題 1">
            <a:extLst>
              <a:ext uri="{FF2B5EF4-FFF2-40B4-BE49-F238E27FC236}">
                <a16:creationId xmlns:a16="http://schemas.microsoft.com/office/drawing/2014/main" id="{53865D9A-C980-234A-83C8-D0ED381A7147}"/>
              </a:ext>
            </a:extLst>
          </p:cNvPr>
          <p:cNvSpPr>
            <a:spLocks noGrp="1"/>
          </p:cNvSpPr>
          <p:nvPr>
            <p:ph type="ctrTitle"/>
          </p:nvPr>
        </p:nvSpPr>
        <p:spPr>
          <a:xfrm>
            <a:off x="994404" y="731041"/>
            <a:ext cx="10191942" cy="3173034"/>
          </a:xfrm>
        </p:spPr>
        <p:txBody>
          <a:bodyPr>
            <a:normAutofit/>
          </a:bodyPr>
          <a:lstStyle/>
          <a:p>
            <a:pPr>
              <a:lnSpc>
                <a:spcPct val="90000"/>
              </a:lnSpc>
            </a:pPr>
            <a:r>
              <a:rPr lang="en-US" altLang="zh-HK" sz="4800" dirty="0">
                <a:solidFill>
                  <a:srgbClr val="FFFFFF"/>
                </a:solidFill>
                <a:latin typeface="Songti SC" panose="02010600040101010101" pitchFamily="2" charset="-122"/>
                <a:ea typeface="Songti SC" panose="02010600040101010101" pitchFamily="2" charset="-122"/>
              </a:rPr>
              <a:t>Envisioning Sustainable Cross-border Partnership : an Example of Social Work in Hong Kong</a:t>
            </a:r>
            <a:endParaRPr kumimoji="1" lang="zh-HK" altLang="en-US" sz="4800" dirty="0">
              <a:solidFill>
                <a:srgbClr val="FFFFFF"/>
              </a:solidFill>
              <a:latin typeface="Songti SC" panose="02010600040101010101" pitchFamily="2" charset="-122"/>
              <a:ea typeface="Songti SC" panose="02010600040101010101" pitchFamily="2" charset="-122"/>
            </a:endParaRPr>
          </a:p>
        </p:txBody>
      </p:sp>
      <p:sp>
        <p:nvSpPr>
          <p:cNvPr id="3" name="副標題 2">
            <a:extLst>
              <a:ext uri="{FF2B5EF4-FFF2-40B4-BE49-F238E27FC236}">
                <a16:creationId xmlns:a16="http://schemas.microsoft.com/office/drawing/2014/main" id="{2DD29193-7C23-B646-9B55-66EE79346FF5}"/>
              </a:ext>
            </a:extLst>
          </p:cNvPr>
          <p:cNvSpPr>
            <a:spLocks noGrp="1"/>
          </p:cNvSpPr>
          <p:nvPr>
            <p:ph type="subTitle" idx="1"/>
          </p:nvPr>
        </p:nvSpPr>
        <p:spPr>
          <a:xfrm>
            <a:off x="1577811" y="4375534"/>
            <a:ext cx="9144000" cy="1859509"/>
          </a:xfrm>
        </p:spPr>
        <p:txBody>
          <a:bodyPr>
            <a:normAutofit fontScale="55000" lnSpcReduction="20000"/>
          </a:bodyPr>
          <a:lstStyle/>
          <a:p>
            <a:pPr>
              <a:spcBef>
                <a:spcPts val="0"/>
              </a:spcBef>
              <a:spcAft>
                <a:spcPts val="600"/>
              </a:spcAft>
              <a:defRPr sz="2400" b="1">
                <a:solidFill>
                  <a:srgbClr val="000000"/>
                </a:solidFill>
              </a:defRPr>
            </a:pPr>
            <a:r>
              <a:rPr lang="en-US" altLang="zh-HK" sz="4500">
                <a:solidFill>
                  <a:schemeClr val="bg1"/>
                </a:solidFill>
                <a:latin typeface="Songti SC" panose="02010600040101010101" pitchFamily="2" charset="-122"/>
                <a:ea typeface="Songti SC" panose="02010600040101010101" pitchFamily="2" charset="-122"/>
              </a:rPr>
              <a:t>Dr. Benjamin Hok Bun KU</a:t>
            </a:r>
          </a:p>
          <a:p>
            <a:pPr>
              <a:spcBef>
                <a:spcPts val="0"/>
              </a:spcBef>
              <a:spcAft>
                <a:spcPts val="600"/>
              </a:spcAft>
              <a:defRPr sz="1600" b="1">
                <a:solidFill>
                  <a:srgbClr val="000000"/>
                </a:solidFill>
              </a:defRPr>
            </a:pPr>
            <a:r>
              <a:rPr lang="en-US" altLang="zh-HK" sz="4500">
                <a:solidFill>
                  <a:schemeClr val="bg1"/>
                </a:solidFill>
                <a:latin typeface="Songti SC" panose="02010600040101010101" pitchFamily="2" charset="-122"/>
                <a:ea typeface="Songti SC" panose="02010600040101010101" pitchFamily="2" charset="-122"/>
              </a:rPr>
              <a:t>The Hong Kong Polytechnic University, </a:t>
            </a:r>
          </a:p>
          <a:p>
            <a:pPr>
              <a:spcBef>
                <a:spcPts val="0"/>
              </a:spcBef>
              <a:spcAft>
                <a:spcPts val="600"/>
              </a:spcAft>
              <a:defRPr sz="1600" b="1">
                <a:solidFill>
                  <a:srgbClr val="000000"/>
                </a:solidFill>
              </a:defRPr>
            </a:pPr>
            <a:r>
              <a:rPr lang="en-US" altLang="zh-HK" sz="4500">
                <a:solidFill>
                  <a:schemeClr val="bg1"/>
                </a:solidFill>
                <a:latin typeface="Songti SC" panose="02010600040101010101" pitchFamily="2" charset="-122"/>
                <a:ea typeface="Songti SC" panose="02010600040101010101" pitchFamily="2" charset="-122"/>
              </a:rPr>
              <a:t>China Research and Development Network</a:t>
            </a:r>
          </a:p>
          <a:p>
            <a:pPr>
              <a:spcBef>
                <a:spcPts val="0"/>
              </a:spcBef>
              <a:spcAft>
                <a:spcPts val="600"/>
              </a:spcAft>
              <a:defRPr sz="1600" b="1">
                <a:solidFill>
                  <a:srgbClr val="000000"/>
                </a:solidFill>
              </a:defRPr>
            </a:pPr>
            <a:r>
              <a:rPr lang="en-US" altLang="zh-HK" sz="4500">
                <a:solidFill>
                  <a:schemeClr val="bg1"/>
                </a:solidFill>
                <a:latin typeface="Songti SC" panose="02010600040101010101" pitchFamily="2" charset="-122"/>
                <a:ea typeface="Songti SC" panose="02010600040101010101" pitchFamily="2" charset="-122"/>
              </a:rPr>
              <a:t>Peking U-PolyU China Social Work Research Centre</a:t>
            </a:r>
          </a:p>
          <a:p>
            <a:endParaRPr kumimoji="1" lang="zh-HK" altLang="en-US" sz="2200" dirty="0">
              <a:solidFill>
                <a:srgbClr val="FFFFFF"/>
              </a:solidFill>
            </a:endParaRPr>
          </a:p>
        </p:txBody>
      </p:sp>
      <p:grpSp>
        <p:nvGrpSpPr>
          <p:cNvPr id="55"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56" name="Straight Connector 55">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743769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075"/>
          </a:xfrm>
        </p:spPr>
        <p:txBody>
          <a:bodyPr>
            <a:normAutofit fontScale="90000"/>
          </a:bodyPr>
          <a:lstStyle/>
          <a:p>
            <a:endParaRPr lang="en-US" dirty="0"/>
          </a:p>
        </p:txBody>
      </p:sp>
      <p:sp>
        <p:nvSpPr>
          <p:cNvPr id="3" name="Content Placeholder 2"/>
          <p:cNvSpPr>
            <a:spLocks noGrp="1"/>
          </p:cNvSpPr>
          <p:nvPr>
            <p:ph idx="1"/>
          </p:nvPr>
        </p:nvSpPr>
        <p:spPr>
          <a:xfrm>
            <a:off x="838200" y="457200"/>
            <a:ext cx="10515600" cy="5719763"/>
          </a:xfrm>
        </p:spPr>
        <p:txBody>
          <a:bodyPr/>
          <a:lstStyle/>
          <a:p>
            <a:endParaRPr lang="en-ZA" dirty="0"/>
          </a:p>
          <a:p>
            <a:r>
              <a:rPr lang="en-ZA" b="1" dirty="0">
                <a:solidFill>
                  <a:schemeClr val="tx2">
                    <a:lumMod val="75000"/>
                  </a:schemeClr>
                </a:solidFill>
              </a:rPr>
              <a:t>In conclusion, just imagine what the former Director General of UNESCO, </a:t>
            </a:r>
            <a:r>
              <a:rPr lang="en-ZA" b="1" dirty="0" err="1">
                <a:solidFill>
                  <a:schemeClr val="tx2">
                    <a:lumMod val="75000"/>
                  </a:schemeClr>
                </a:solidFill>
              </a:rPr>
              <a:t>Koichiro</a:t>
            </a:r>
            <a:r>
              <a:rPr lang="en-ZA" b="1" dirty="0">
                <a:solidFill>
                  <a:schemeClr val="tx2">
                    <a:lumMod val="75000"/>
                  </a:schemeClr>
                </a:solidFill>
              </a:rPr>
              <a:t> Matsuura said…</a:t>
            </a:r>
            <a:endParaRPr lang="en-US" b="1" dirty="0">
              <a:solidFill>
                <a:schemeClr val="tx2">
                  <a:lumMod val="75000"/>
                </a:schemeClr>
              </a:solidFill>
            </a:endParaRPr>
          </a:p>
          <a:p>
            <a:pPr lvl="0"/>
            <a:r>
              <a:rPr lang="en-ZA" b="1" dirty="0">
                <a:solidFill>
                  <a:schemeClr val="tx2">
                    <a:lumMod val="75000"/>
                  </a:schemeClr>
                </a:solidFill>
              </a:rPr>
              <a:t>Can we today imagine </a:t>
            </a:r>
            <a:r>
              <a:rPr lang="en-ZA" b="1" dirty="0">
                <a:solidFill>
                  <a:srgbClr val="C00000"/>
                </a:solidFill>
              </a:rPr>
              <a:t>any use of biotechnologies that disregards the cultural conditions of how they are applied?</a:t>
            </a:r>
            <a:endParaRPr lang="en-US" b="1" dirty="0">
              <a:solidFill>
                <a:srgbClr val="C00000"/>
              </a:solidFill>
            </a:endParaRPr>
          </a:p>
          <a:p>
            <a:pPr lvl="0"/>
            <a:r>
              <a:rPr lang="en-ZA" b="1" dirty="0">
                <a:solidFill>
                  <a:schemeClr val="tx2">
                    <a:lumMod val="75000"/>
                  </a:schemeClr>
                </a:solidFill>
              </a:rPr>
              <a:t>Or a science heedless of </a:t>
            </a:r>
            <a:r>
              <a:rPr lang="en-ZA" b="1" dirty="0">
                <a:solidFill>
                  <a:srgbClr val="C00000"/>
                </a:solidFill>
              </a:rPr>
              <a:t>scientific education or local knowledge</a:t>
            </a:r>
            <a:r>
              <a:rPr lang="en-ZA" b="1" dirty="0">
                <a:solidFill>
                  <a:schemeClr val="tx2">
                    <a:lumMod val="75000"/>
                  </a:schemeClr>
                </a:solidFill>
              </a:rPr>
              <a:t>?</a:t>
            </a:r>
            <a:endParaRPr lang="en-US" b="1" dirty="0">
              <a:solidFill>
                <a:schemeClr val="tx2">
                  <a:lumMod val="75000"/>
                </a:schemeClr>
              </a:solidFill>
            </a:endParaRPr>
          </a:p>
          <a:p>
            <a:pPr lvl="0"/>
            <a:r>
              <a:rPr lang="en-ZA" b="1" dirty="0">
                <a:solidFill>
                  <a:schemeClr val="tx2">
                    <a:lumMod val="75000"/>
                  </a:schemeClr>
                </a:solidFill>
              </a:rPr>
              <a:t>Or </a:t>
            </a:r>
            <a:r>
              <a:rPr lang="en-ZA" b="1" dirty="0">
                <a:solidFill>
                  <a:srgbClr val="C00000"/>
                </a:solidFill>
              </a:rPr>
              <a:t>a culture neglectful of education transmission</a:t>
            </a:r>
            <a:r>
              <a:rPr lang="en-ZA" b="1" dirty="0">
                <a:solidFill>
                  <a:schemeClr val="tx2">
                    <a:lumMod val="75000"/>
                  </a:schemeClr>
                </a:solidFill>
              </a:rPr>
              <a:t> </a:t>
            </a:r>
          </a:p>
          <a:p>
            <a:pPr lvl="0"/>
            <a:r>
              <a:rPr lang="en-ZA" b="1" dirty="0">
                <a:solidFill>
                  <a:schemeClr val="tx2">
                    <a:lumMod val="75000"/>
                  </a:schemeClr>
                </a:solidFill>
              </a:rPr>
              <a:t>and </a:t>
            </a:r>
            <a:r>
              <a:rPr lang="en-ZA" b="1" dirty="0">
                <a:solidFill>
                  <a:srgbClr val="C00000"/>
                </a:solidFill>
              </a:rPr>
              <a:t>new forms of knowledge?</a:t>
            </a:r>
            <a:r>
              <a:rPr lang="en-ZA" b="1" dirty="0">
                <a:solidFill>
                  <a:schemeClr val="tx2">
                    <a:lumMod val="75000"/>
                  </a:schemeClr>
                </a:solidFill>
              </a:rPr>
              <a:t> (Matsuura K, 2005).</a:t>
            </a:r>
            <a:endParaRPr lang="en-US" b="1" dirty="0">
              <a:solidFill>
                <a:schemeClr val="tx2">
                  <a:lumMod val="75000"/>
                </a:schemeClr>
              </a:solidFill>
            </a:endParaRPr>
          </a:p>
          <a:p>
            <a:endParaRPr lang="en-US" dirty="0"/>
          </a:p>
          <a:p>
            <a:pPr marL="0" indent="0" algn="ctr">
              <a:buNone/>
            </a:pPr>
            <a:r>
              <a:rPr lang="en-US" sz="4800" b="1" dirty="0">
                <a:solidFill>
                  <a:srgbClr val="C00000"/>
                </a:solidFill>
              </a:rPr>
              <a:t>THANKYOU</a:t>
            </a:r>
          </a:p>
        </p:txBody>
      </p:sp>
    </p:spTree>
    <p:extLst>
      <p:ext uri="{BB962C8B-B14F-4D97-AF65-F5344CB8AC3E}">
        <p14:creationId xmlns:p14="http://schemas.microsoft.com/office/powerpoint/2010/main" val="1950968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153426"/>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a:p>
            <a:pPr algn="ctr">
              <a:spcAft>
                <a:spcPts val="1800"/>
              </a:spcAft>
            </a:pPr>
            <a:r>
              <a:rPr lang="nl-NL" sz="2900" b="1" dirty="0">
                <a:solidFill>
                  <a:srgbClr val="820000"/>
                </a:solidFill>
                <a:latin typeface="Garamond" panose="02020404030301010803" pitchFamily="18" charset="0"/>
              </a:rPr>
              <a:t>Sioux McKenna    </a:t>
            </a:r>
          </a:p>
          <a:p>
            <a:pPr algn="ctr">
              <a:spcAft>
                <a:spcPts val="1800"/>
              </a:spcAft>
            </a:pPr>
            <a:r>
              <a:rPr lang="en-AU" sz="2500" i="1" dirty="0">
                <a:latin typeface="Garamond" panose="02020404030301010803" pitchFamily="18" charset="0"/>
              </a:rPr>
              <a:t>Professor &amp; Director of the Centre for Postgraduate Studies at Rhodes University, South Africa</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514044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BD72-0DFF-964C-9067-A589C64ACCA4}"/>
              </a:ext>
            </a:extLst>
          </p:cNvPr>
          <p:cNvSpPr>
            <a:spLocks noGrp="1"/>
          </p:cNvSpPr>
          <p:nvPr>
            <p:ph type="ctrTitle"/>
          </p:nvPr>
        </p:nvSpPr>
        <p:spPr>
          <a:xfrm>
            <a:off x="1116701" y="2452526"/>
            <a:ext cx="4248318" cy="1952947"/>
          </a:xfrm>
          <a:noFill/>
        </p:spPr>
        <p:txBody>
          <a:bodyPr anchor="ctr">
            <a:normAutofit/>
          </a:bodyPr>
          <a:lstStyle/>
          <a:p>
            <a:r>
              <a:rPr lang="en-ZA" sz="3600" b="1" dirty="0">
                <a:solidFill>
                  <a:srgbClr val="66B148"/>
                </a:solidFill>
              </a:rPr>
              <a:t>Sustainable </a:t>
            </a:r>
            <a:br>
              <a:rPr lang="en-ZA" sz="3600" b="1" dirty="0">
                <a:solidFill>
                  <a:srgbClr val="66B148"/>
                </a:solidFill>
              </a:rPr>
            </a:br>
            <a:r>
              <a:rPr lang="en-ZA" sz="3600" b="1" dirty="0">
                <a:solidFill>
                  <a:srgbClr val="66B148"/>
                </a:solidFill>
              </a:rPr>
              <a:t>Cross-Border Cooperation</a:t>
            </a:r>
            <a:endParaRPr lang="en-US" sz="3600" b="1" dirty="0">
              <a:solidFill>
                <a:srgbClr val="66B148"/>
              </a:solidFill>
            </a:endParaRPr>
          </a:p>
        </p:txBody>
      </p:sp>
      <p:sp>
        <p:nvSpPr>
          <p:cNvPr id="3" name="Subtitle 2">
            <a:extLst>
              <a:ext uri="{FF2B5EF4-FFF2-40B4-BE49-F238E27FC236}">
                <a16:creationId xmlns:a16="http://schemas.microsoft.com/office/drawing/2014/main" id="{C6669966-454A-DA46-8370-101842EB068A}"/>
              </a:ext>
            </a:extLst>
          </p:cNvPr>
          <p:cNvSpPr>
            <a:spLocks noGrp="1"/>
          </p:cNvSpPr>
          <p:nvPr>
            <p:ph type="subTitle" idx="1"/>
          </p:nvPr>
        </p:nvSpPr>
        <p:spPr>
          <a:xfrm>
            <a:off x="1991745" y="4557900"/>
            <a:ext cx="2442690" cy="915772"/>
          </a:xfrm>
          <a:noFill/>
        </p:spPr>
        <p:txBody>
          <a:bodyPr>
            <a:normAutofit/>
          </a:bodyPr>
          <a:lstStyle/>
          <a:p>
            <a:r>
              <a:rPr lang="en-US" sz="1300" dirty="0">
                <a:solidFill>
                  <a:srgbClr val="5169B1"/>
                </a:solidFill>
              </a:rPr>
              <a:t>Sioux McKenna</a:t>
            </a:r>
          </a:p>
          <a:p>
            <a:r>
              <a:rPr lang="en-US" sz="1300" dirty="0">
                <a:solidFill>
                  <a:srgbClr val="5169B1"/>
                </a:solidFill>
              </a:rPr>
              <a:t>Centre for Postgraduate Studies, Rhodes University, South Africa</a:t>
            </a:r>
          </a:p>
        </p:txBody>
      </p:sp>
      <p:pic>
        <p:nvPicPr>
          <p:cNvPr id="5" name="Picture 4" descr="Logo&#10;&#10;Description automatically generated">
            <a:extLst>
              <a:ext uri="{FF2B5EF4-FFF2-40B4-BE49-F238E27FC236}">
                <a16:creationId xmlns:a16="http://schemas.microsoft.com/office/drawing/2014/main" id="{0F97906F-4B82-004D-877B-EF909683B7F0}"/>
              </a:ext>
            </a:extLst>
          </p:cNvPr>
          <p:cNvPicPr>
            <a:picLocks noChangeAspect="1"/>
          </p:cNvPicPr>
          <p:nvPr/>
        </p:nvPicPr>
        <p:blipFill>
          <a:blip r:embed="rId2"/>
          <a:stretch>
            <a:fillRect/>
          </a:stretch>
        </p:blipFill>
        <p:spPr>
          <a:xfrm>
            <a:off x="6031298" y="441377"/>
            <a:ext cx="3018922" cy="1441534"/>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F2793495-8D11-0840-A85C-6608DFFD7CA8}"/>
              </a:ext>
            </a:extLst>
          </p:cNvPr>
          <p:cNvPicPr>
            <a:picLocks noChangeAspect="1"/>
          </p:cNvPicPr>
          <p:nvPr/>
        </p:nvPicPr>
        <p:blipFill>
          <a:blip r:embed="rId3"/>
          <a:stretch>
            <a:fillRect/>
          </a:stretch>
        </p:blipFill>
        <p:spPr>
          <a:xfrm>
            <a:off x="8272463" y="2899705"/>
            <a:ext cx="2593750" cy="1037500"/>
          </a:xfrm>
          <a:prstGeom prst="rect">
            <a:avLst/>
          </a:prstGeom>
        </p:spPr>
      </p:pic>
      <p:pic>
        <p:nvPicPr>
          <p:cNvPr id="9" name="Picture 8" descr="Logo&#10;&#10;Description automatically generated">
            <a:extLst>
              <a:ext uri="{FF2B5EF4-FFF2-40B4-BE49-F238E27FC236}">
                <a16:creationId xmlns:a16="http://schemas.microsoft.com/office/drawing/2014/main" id="{46AF9CFD-4AE1-6340-A8A5-FB4352788E13}"/>
              </a:ext>
            </a:extLst>
          </p:cNvPr>
          <p:cNvPicPr>
            <a:picLocks noChangeAspect="1"/>
          </p:cNvPicPr>
          <p:nvPr/>
        </p:nvPicPr>
        <p:blipFill>
          <a:blip r:embed="rId4"/>
          <a:stretch>
            <a:fillRect/>
          </a:stretch>
        </p:blipFill>
        <p:spPr>
          <a:xfrm>
            <a:off x="5905112" y="4845074"/>
            <a:ext cx="2947860" cy="1407602"/>
          </a:xfrm>
          <a:prstGeom prst="rect">
            <a:avLst/>
          </a:prstGeom>
        </p:spPr>
      </p:pic>
    </p:spTree>
    <p:extLst>
      <p:ext uri="{BB962C8B-B14F-4D97-AF65-F5344CB8AC3E}">
        <p14:creationId xmlns:p14="http://schemas.microsoft.com/office/powerpoint/2010/main" val="1180956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08166400-0B61-CD45-9D4B-A4D516690D78}"/>
              </a:ext>
            </a:extLst>
          </p:cNvPr>
          <p:cNvPicPr>
            <a:picLocks noChangeAspect="1"/>
          </p:cNvPicPr>
          <p:nvPr/>
        </p:nvPicPr>
        <p:blipFill rotWithShape="1">
          <a:blip r:embed="rId2"/>
          <a:srcRect t="3709" r="-3" b="5079"/>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6" name="Picture 5" descr="Logo&#10;&#10;Description automatically generated">
            <a:extLst>
              <a:ext uri="{FF2B5EF4-FFF2-40B4-BE49-F238E27FC236}">
                <a16:creationId xmlns:a16="http://schemas.microsoft.com/office/drawing/2014/main" id="{66447E88-D0C4-C74F-95B6-D8AB63158B68}"/>
              </a:ext>
            </a:extLst>
          </p:cNvPr>
          <p:cNvPicPr>
            <a:picLocks noChangeAspect="1"/>
          </p:cNvPicPr>
          <p:nvPr/>
        </p:nvPicPr>
        <p:blipFill rotWithShape="1">
          <a:blip r:embed="rId3"/>
          <a:srcRect t="5521" b="2477"/>
          <a:stretch/>
        </p:blipFill>
        <p:spPr>
          <a:xfrm>
            <a:off x="6988408" y="2286000"/>
            <a:ext cx="5203590"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4" name="Picture 3" descr="Logo&#10;&#10;Description automatically generated">
            <a:extLst>
              <a:ext uri="{FF2B5EF4-FFF2-40B4-BE49-F238E27FC236}">
                <a16:creationId xmlns:a16="http://schemas.microsoft.com/office/drawing/2014/main" id="{CDB55B07-1990-1546-9F60-EEDDE82AC140}"/>
              </a:ext>
            </a:extLst>
          </p:cNvPr>
          <p:cNvPicPr>
            <a:picLocks noChangeAspect="1"/>
          </p:cNvPicPr>
          <p:nvPr/>
        </p:nvPicPr>
        <p:blipFill rotWithShape="1">
          <a:blip r:embed="rId4"/>
          <a:srcRect l="11829" r="1607" b="3"/>
          <a:stretch/>
        </p:blipFill>
        <p:spPr>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2" name="Title 1">
            <a:extLst>
              <a:ext uri="{FF2B5EF4-FFF2-40B4-BE49-F238E27FC236}">
                <a16:creationId xmlns:a16="http://schemas.microsoft.com/office/drawing/2014/main" id="{428B6710-8A94-2D4C-B244-8A40001C180E}"/>
              </a:ext>
            </a:extLst>
          </p:cNvPr>
          <p:cNvSpPr>
            <a:spLocks noGrp="1"/>
          </p:cNvSpPr>
          <p:nvPr>
            <p:ph type="title"/>
          </p:nvPr>
        </p:nvSpPr>
        <p:spPr>
          <a:xfrm>
            <a:off x="838200" y="365125"/>
            <a:ext cx="5088040" cy="1325563"/>
          </a:xfrm>
        </p:spPr>
        <p:txBody>
          <a:bodyPr>
            <a:normAutofit/>
          </a:bodyPr>
          <a:lstStyle/>
          <a:p>
            <a:r>
              <a:rPr lang="en-US" sz="4000" dirty="0">
                <a:solidFill>
                  <a:srgbClr val="000000"/>
                </a:solidFill>
              </a:rPr>
              <a:t>Three projects</a:t>
            </a:r>
          </a:p>
        </p:txBody>
      </p:sp>
      <p:sp>
        <p:nvSpPr>
          <p:cNvPr id="3" name="Content Placeholder 2">
            <a:extLst>
              <a:ext uri="{FF2B5EF4-FFF2-40B4-BE49-F238E27FC236}">
                <a16:creationId xmlns:a16="http://schemas.microsoft.com/office/drawing/2014/main" id="{D315C468-DFFE-0C4B-A0EE-753A4BEDBB1C}"/>
              </a:ext>
            </a:extLst>
          </p:cNvPr>
          <p:cNvSpPr>
            <a:spLocks noGrp="1"/>
          </p:cNvSpPr>
          <p:nvPr>
            <p:ph idx="1"/>
          </p:nvPr>
        </p:nvSpPr>
        <p:spPr>
          <a:xfrm>
            <a:off x="838200" y="2021249"/>
            <a:ext cx="5707565" cy="4155713"/>
          </a:xfrm>
        </p:spPr>
        <p:txBody>
          <a:bodyPr>
            <a:normAutofit/>
          </a:bodyPr>
          <a:lstStyle/>
          <a:p>
            <a:r>
              <a:rPr lang="en-US" sz="2000" dirty="0">
                <a:solidFill>
                  <a:srgbClr val="000000"/>
                </a:solidFill>
              </a:rPr>
              <a:t>NUFFIC funded and EU Erasmus+ funded</a:t>
            </a:r>
          </a:p>
          <a:p>
            <a:r>
              <a:rPr lang="en-US" sz="2000" dirty="0">
                <a:solidFill>
                  <a:srgbClr val="000000"/>
                </a:solidFill>
              </a:rPr>
              <a:t>Collaborations between Dutch and South African universities, and later Kenyan, Turkish and Belgian</a:t>
            </a:r>
          </a:p>
          <a:p>
            <a:r>
              <a:rPr lang="en-US" sz="2000" dirty="0">
                <a:solidFill>
                  <a:srgbClr val="000000"/>
                </a:solidFill>
              </a:rPr>
              <a:t>Focused on enhancing postgraduate education</a:t>
            </a:r>
          </a:p>
          <a:p>
            <a:r>
              <a:rPr lang="en-US" sz="2000" dirty="0">
                <a:solidFill>
                  <a:srgbClr val="000000"/>
                </a:solidFill>
              </a:rPr>
              <a:t>Staff development courses and educational videos</a:t>
            </a:r>
          </a:p>
          <a:p>
            <a:endParaRPr lang="en-US" sz="2000" dirty="0">
              <a:solidFill>
                <a:srgbClr val="000000"/>
              </a:solidFill>
            </a:endParaRPr>
          </a:p>
          <a:p>
            <a:endParaRPr lang="en-US" sz="2000" dirty="0">
              <a:solidFill>
                <a:srgbClr val="000000"/>
              </a:solidFill>
            </a:endParaRPr>
          </a:p>
        </p:txBody>
      </p:sp>
      <p:sp>
        <p:nvSpPr>
          <p:cNvPr id="7" name="TextBox 6">
            <a:extLst>
              <a:ext uri="{FF2B5EF4-FFF2-40B4-BE49-F238E27FC236}">
                <a16:creationId xmlns:a16="http://schemas.microsoft.com/office/drawing/2014/main" id="{7C6D0843-DB68-1B44-83BA-E43BAC3EB839}"/>
              </a:ext>
            </a:extLst>
          </p:cNvPr>
          <p:cNvSpPr txBox="1"/>
          <p:nvPr/>
        </p:nvSpPr>
        <p:spPr>
          <a:xfrm>
            <a:off x="961292" y="4572000"/>
            <a:ext cx="45602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https://postgradenvironments.com/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206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6B62B-365B-6048-B949-BD22E3635642}"/>
              </a:ext>
            </a:extLst>
          </p:cNvPr>
          <p:cNvSpPr>
            <a:spLocks noGrp="1"/>
          </p:cNvSpPr>
          <p:nvPr>
            <p:ph type="title"/>
          </p:nvPr>
        </p:nvSpPr>
        <p:spPr>
          <a:xfrm>
            <a:off x="838200" y="556995"/>
            <a:ext cx="10515600" cy="1133693"/>
          </a:xfrm>
        </p:spPr>
        <p:txBody>
          <a:bodyPr>
            <a:normAutofit/>
          </a:bodyPr>
          <a:lstStyle/>
          <a:p>
            <a:r>
              <a:rPr lang="en-US" sz="5200"/>
              <a:t>Developing a shared ideology</a:t>
            </a:r>
          </a:p>
        </p:txBody>
      </p:sp>
      <p:graphicFrame>
        <p:nvGraphicFramePr>
          <p:cNvPr id="5" name="Content Placeholder 2">
            <a:extLst>
              <a:ext uri="{FF2B5EF4-FFF2-40B4-BE49-F238E27FC236}">
                <a16:creationId xmlns:a16="http://schemas.microsoft.com/office/drawing/2014/main" id="{F2BB0B44-376B-45DA-9EDE-ADAAFE7D7669}"/>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869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4E86-8E25-EE43-BD1D-D4CD68B48599}"/>
              </a:ext>
            </a:extLst>
          </p:cNvPr>
          <p:cNvSpPr>
            <a:spLocks noGrp="1"/>
          </p:cNvSpPr>
          <p:nvPr>
            <p:ph type="title"/>
          </p:nvPr>
        </p:nvSpPr>
        <p:spPr/>
        <p:txBody>
          <a:bodyPr>
            <a:normAutofit/>
          </a:bodyPr>
          <a:lstStyle/>
          <a:p>
            <a:r>
              <a:rPr lang="en-US" sz="5400"/>
              <a:t>The benefits</a:t>
            </a:r>
          </a:p>
        </p:txBody>
      </p:sp>
      <p:graphicFrame>
        <p:nvGraphicFramePr>
          <p:cNvPr id="5" name="Content Placeholder 2">
            <a:extLst>
              <a:ext uri="{FF2B5EF4-FFF2-40B4-BE49-F238E27FC236}">
                <a16:creationId xmlns:a16="http://schemas.microsoft.com/office/drawing/2014/main" id="{EB8A24BA-AF45-43CE-AA71-6EEB3D95979E}"/>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825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B676-F89D-8440-AC12-B1C4DF583E7C}"/>
              </a:ext>
            </a:extLst>
          </p:cNvPr>
          <p:cNvSpPr>
            <a:spLocks noGrp="1"/>
          </p:cNvSpPr>
          <p:nvPr>
            <p:ph type="title"/>
          </p:nvPr>
        </p:nvSpPr>
        <p:spPr/>
        <p:txBody>
          <a:bodyPr>
            <a:normAutofit/>
          </a:bodyPr>
          <a:lstStyle/>
          <a:p>
            <a:r>
              <a:rPr lang="en-US" sz="5400"/>
              <a:t>The challenges </a:t>
            </a:r>
          </a:p>
        </p:txBody>
      </p:sp>
      <p:graphicFrame>
        <p:nvGraphicFramePr>
          <p:cNvPr id="5" name="Content Placeholder 2">
            <a:extLst>
              <a:ext uri="{FF2B5EF4-FFF2-40B4-BE49-F238E27FC236}">
                <a16:creationId xmlns:a16="http://schemas.microsoft.com/office/drawing/2014/main" id="{6C4DCE6C-AC23-4B8B-BFCF-EB3B4F738513}"/>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5975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E9A1B-1F30-6445-A79B-6C9C09E12100}"/>
              </a:ext>
            </a:extLst>
          </p:cNvPr>
          <p:cNvSpPr>
            <a:spLocks noGrp="1"/>
          </p:cNvSpPr>
          <p:nvPr>
            <p:ph type="title"/>
          </p:nvPr>
        </p:nvSpPr>
        <p:spPr>
          <a:xfrm>
            <a:off x="838200" y="557188"/>
            <a:ext cx="10515600" cy="1133499"/>
          </a:xfrm>
          <a:solidFill>
            <a:srgbClr val="FFC000"/>
          </a:solidFill>
        </p:spPr>
        <p:txBody>
          <a:bodyPr>
            <a:normAutofit/>
          </a:bodyPr>
          <a:lstStyle/>
          <a:p>
            <a:pPr algn="ctr"/>
            <a:r>
              <a:rPr lang="en-US" sz="5200" dirty="0"/>
              <a:t>The solution</a:t>
            </a:r>
          </a:p>
        </p:txBody>
      </p:sp>
      <p:graphicFrame>
        <p:nvGraphicFramePr>
          <p:cNvPr id="19" name="Content Placeholder 2">
            <a:extLst>
              <a:ext uri="{FF2B5EF4-FFF2-40B4-BE49-F238E27FC236}">
                <a16:creationId xmlns:a16="http://schemas.microsoft.com/office/drawing/2014/main" id="{CE1061B3-D050-40A0-9C2C-361DAC7F5443}"/>
              </a:ext>
            </a:extLst>
          </p:cNvPr>
          <p:cNvGraphicFramePr>
            <a:graphicFrameLocks noGrp="1"/>
          </p:cNvGraphicFramePr>
          <p:nvPr>
            <p:ph idx="1"/>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0103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0F97906F-4B82-004D-877B-EF909683B7F0}"/>
              </a:ext>
            </a:extLst>
          </p:cNvPr>
          <p:cNvPicPr>
            <a:picLocks noChangeAspect="1"/>
          </p:cNvPicPr>
          <p:nvPr/>
        </p:nvPicPr>
        <p:blipFill>
          <a:blip r:embed="rId2"/>
          <a:stretch>
            <a:fillRect/>
          </a:stretch>
        </p:blipFill>
        <p:spPr>
          <a:xfrm>
            <a:off x="7339013" y="155575"/>
            <a:ext cx="4516438" cy="2117725"/>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p:spPr>
      </p:pic>
      <p:pic>
        <p:nvPicPr>
          <p:cNvPr id="9" name="Picture 8" descr="Logo&#10;&#10;Description automatically generated">
            <a:extLst>
              <a:ext uri="{FF2B5EF4-FFF2-40B4-BE49-F238E27FC236}">
                <a16:creationId xmlns:a16="http://schemas.microsoft.com/office/drawing/2014/main" id="{46AF9CFD-4AE1-6340-A8A5-FB4352788E13}"/>
              </a:ext>
            </a:extLst>
          </p:cNvPr>
          <p:cNvPicPr>
            <a:picLocks noChangeAspect="1"/>
          </p:cNvPicPr>
          <p:nvPr/>
        </p:nvPicPr>
        <p:blipFill>
          <a:blip r:embed="rId3"/>
          <a:stretch>
            <a:fillRect/>
          </a:stretch>
        </p:blipFill>
        <p:spPr>
          <a:xfrm>
            <a:off x="7339013" y="2346325"/>
            <a:ext cx="4516438" cy="2117725"/>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1" name="Picture 10" descr="A picture containing logo&#10;&#10;Description automatically generated">
            <a:extLst>
              <a:ext uri="{FF2B5EF4-FFF2-40B4-BE49-F238E27FC236}">
                <a16:creationId xmlns:a16="http://schemas.microsoft.com/office/drawing/2014/main" id="{F2793495-8D11-0840-A85C-6608DFFD7CA8}"/>
              </a:ext>
            </a:extLst>
          </p:cNvPr>
          <p:cNvPicPr>
            <a:picLocks noChangeAspect="1"/>
          </p:cNvPicPr>
          <p:nvPr/>
        </p:nvPicPr>
        <p:blipFill>
          <a:blip r:embed="rId4"/>
          <a:stretch>
            <a:fillRect/>
          </a:stretch>
        </p:blipFill>
        <p:spPr>
          <a:xfrm>
            <a:off x="7834151" y="4733432"/>
            <a:ext cx="4021300" cy="1568943"/>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sp>
        <p:nvSpPr>
          <p:cNvPr id="2" name="Title 1">
            <a:extLst>
              <a:ext uri="{FF2B5EF4-FFF2-40B4-BE49-F238E27FC236}">
                <a16:creationId xmlns:a16="http://schemas.microsoft.com/office/drawing/2014/main" id="{F668BD72-0DFF-964C-9067-A589C64ACCA4}"/>
              </a:ext>
            </a:extLst>
          </p:cNvPr>
          <p:cNvSpPr>
            <a:spLocks noGrp="1"/>
          </p:cNvSpPr>
          <p:nvPr>
            <p:ph type="ctrTitle"/>
          </p:nvPr>
        </p:nvSpPr>
        <p:spPr>
          <a:xfrm>
            <a:off x="841248" y="552289"/>
            <a:ext cx="6151654" cy="3900326"/>
          </a:xfrm>
        </p:spPr>
        <p:txBody>
          <a:bodyPr>
            <a:normAutofit/>
          </a:bodyPr>
          <a:lstStyle/>
          <a:p>
            <a:pPr algn="l"/>
            <a:r>
              <a:rPr lang="en-ZA" sz="5200" b="1"/>
              <a:t>Thank you</a:t>
            </a:r>
            <a:endParaRPr lang="en-US" sz="5200" b="1"/>
          </a:p>
        </p:txBody>
      </p:sp>
      <p:sp>
        <p:nvSpPr>
          <p:cNvPr id="3" name="Subtitle 2">
            <a:extLst>
              <a:ext uri="{FF2B5EF4-FFF2-40B4-BE49-F238E27FC236}">
                <a16:creationId xmlns:a16="http://schemas.microsoft.com/office/drawing/2014/main" id="{C6669966-454A-DA46-8370-101842EB068A}"/>
              </a:ext>
            </a:extLst>
          </p:cNvPr>
          <p:cNvSpPr>
            <a:spLocks noGrp="1"/>
          </p:cNvSpPr>
          <p:nvPr>
            <p:ph type="subTitle" idx="1"/>
          </p:nvPr>
        </p:nvSpPr>
        <p:spPr>
          <a:xfrm>
            <a:off x="841248" y="4624330"/>
            <a:ext cx="6151654" cy="1680208"/>
          </a:xfrm>
        </p:spPr>
        <p:txBody>
          <a:bodyPr>
            <a:normAutofit/>
          </a:bodyPr>
          <a:lstStyle/>
          <a:p>
            <a:pPr algn="l"/>
            <a:r>
              <a:rPr lang="en-US"/>
              <a:t>Sioux McKenna</a:t>
            </a:r>
          </a:p>
          <a:p>
            <a:pPr algn="l"/>
            <a:r>
              <a:rPr lang="en-US"/>
              <a:t>Centre for Postgraduate Studies, Rhodes University, South Africa</a:t>
            </a:r>
          </a:p>
        </p:txBody>
      </p:sp>
    </p:spTree>
    <p:extLst>
      <p:ext uri="{BB962C8B-B14F-4D97-AF65-F5344CB8AC3E}">
        <p14:creationId xmlns:p14="http://schemas.microsoft.com/office/powerpoint/2010/main" val="3842155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053" name="Freeform: Shape 72">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rPr>
              <a:t> </a:t>
            </a:r>
          </a:p>
        </p:txBody>
      </p:sp>
      <p:sp>
        <p:nvSpPr>
          <p:cNvPr id="2054" name="Freeform: Shape 74">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rPr>
              <a:t> </a:t>
            </a:r>
          </a:p>
        </p:txBody>
      </p:sp>
      <p:sp>
        <p:nvSpPr>
          <p:cNvPr id="2055" name="Freeform: Shape 76">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056"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057" name="Freeform: Shape 79">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58" name="Freeform: Shape 80">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59" name="Freeform: Shape 81">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0" name="Freeform: Shape 82">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1" name="Freeform: Shape 83">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2" name="Freeform: Shape 84">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3" name="Freeform: Shape 85">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64"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065" name="Freeform: Shape 88">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6" name="Freeform: Shape 89">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7" name="Freeform: Shape 90">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8" name="Freeform: Shape 91">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69" name="Freeform: Shape 92">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70" name="Freeform: Shape 93">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71" name="Freeform: Shape 94">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useBgFill="1">
        <p:nvSpPr>
          <p:cNvPr id="2072" name="Rectangle 9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073" name="Rectangle 98">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2074"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2075" name="Freeform: Shape 101">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076" name="Freeform: Shape 102">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77" name="Freeform: Shape 103">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78" name="Freeform: Shape 104">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79" name="Freeform: Shape 105">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0" name="Freeform: Shape 106">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1" name="Freeform: Shape 107">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2" name="Freeform: Shape 108">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 name="標題 1">
            <a:extLst>
              <a:ext uri="{FF2B5EF4-FFF2-40B4-BE49-F238E27FC236}">
                <a16:creationId xmlns:a16="http://schemas.microsoft.com/office/drawing/2014/main" id="{1A59FD7C-E7D9-8242-977B-E82C6611F39D}"/>
              </a:ext>
            </a:extLst>
          </p:cNvPr>
          <p:cNvSpPr>
            <a:spLocks noGrp="1"/>
          </p:cNvSpPr>
          <p:nvPr>
            <p:ph type="title"/>
          </p:nvPr>
        </p:nvSpPr>
        <p:spPr>
          <a:xfrm>
            <a:off x="258157" y="113796"/>
            <a:ext cx="6672281" cy="1664573"/>
          </a:xfrm>
        </p:spPr>
        <p:txBody>
          <a:bodyPr vert="horz" lIns="91440" tIns="45720" rIns="91440" bIns="45720" rtlCol="0" anchor="ctr">
            <a:normAutofit/>
          </a:bodyPr>
          <a:lstStyle/>
          <a:p>
            <a:r>
              <a:rPr kumimoji="1" lang="en-US" altLang="zh-HK" sz="4000" b="1" kern="1200" dirty="0">
                <a:solidFill>
                  <a:schemeClr val="tx2"/>
                </a:solidFill>
                <a:ea typeface="+mj-ea"/>
                <a:cs typeface="+mj-cs"/>
              </a:rPr>
              <a:t>Can we live together?</a:t>
            </a:r>
          </a:p>
        </p:txBody>
      </p:sp>
      <p:sp>
        <p:nvSpPr>
          <p:cNvPr id="4" name="內容版面配置區 3">
            <a:extLst>
              <a:ext uri="{FF2B5EF4-FFF2-40B4-BE49-F238E27FC236}">
                <a16:creationId xmlns:a16="http://schemas.microsoft.com/office/drawing/2014/main" id="{1495BAF6-FFE0-3C45-9D65-A0AC1AAD65BE}"/>
              </a:ext>
            </a:extLst>
          </p:cNvPr>
          <p:cNvSpPr>
            <a:spLocks noGrp="1"/>
          </p:cNvSpPr>
          <p:nvPr>
            <p:ph sz="half" idx="2"/>
          </p:nvPr>
        </p:nvSpPr>
        <p:spPr>
          <a:xfrm>
            <a:off x="265968" y="1411174"/>
            <a:ext cx="6672280" cy="5184606"/>
          </a:xfrm>
        </p:spPr>
        <p:txBody>
          <a:bodyPr vert="horz" lIns="91440" tIns="45720" rIns="91440" bIns="45720" rtlCol="0">
            <a:normAutofit fontScale="85000" lnSpcReduction="10000"/>
          </a:bodyPr>
          <a:lstStyle/>
          <a:p>
            <a:r>
              <a:rPr lang="en-US" altLang="zh-HK" sz="2400" dirty="0">
                <a:latin typeface="Songti SC" panose="02010600040101010101" pitchFamily="2" charset="-122"/>
                <a:ea typeface="Songti SC" panose="02010600040101010101" pitchFamily="2" charset="-122"/>
              </a:rPr>
              <a:t>In 2000,  Alain Touraine published Can We Live Together: Equality and Difference.</a:t>
            </a:r>
          </a:p>
          <a:p>
            <a:r>
              <a:rPr lang="en-US" altLang="zh-HK" sz="2400" dirty="0">
                <a:latin typeface="Songti SC" panose="02010600040101010101" pitchFamily="2" charset="-122"/>
                <a:ea typeface="Songti SC" panose="02010600040101010101" pitchFamily="2" charset="-122"/>
              </a:rPr>
              <a:t>He explores the question of how we might live together in a globalized world. To him, a global melting pot assumption actually has destroyed our dream of living together as equals, sharing the same social and cultural values. In contrast, globalization has erased our local identity, eroded cultural diversity, caused genocide…</a:t>
            </a:r>
          </a:p>
          <a:p>
            <a:r>
              <a:rPr lang="en-US" altLang="zh-HK" sz="2400" dirty="0">
                <a:latin typeface="Songti SC" panose="02010600040101010101" pitchFamily="2" charset="-122"/>
                <a:ea typeface="Songti SC" panose="02010600040101010101" pitchFamily="2" charset="-122"/>
              </a:rPr>
              <a:t>War, conflict and disaster have become the common phenomena in the world.</a:t>
            </a:r>
          </a:p>
          <a:p>
            <a:r>
              <a:rPr lang="en-US" altLang="zh-HK" sz="2400" dirty="0">
                <a:latin typeface="Songti SC" panose="02010600040101010101" pitchFamily="2" charset="-122"/>
                <a:ea typeface="Songti SC" panose="02010600040101010101" pitchFamily="2" charset="-122"/>
              </a:rPr>
              <a:t>How can social work rebuild our dream of living together? How can social work repair cracks of the world and reconciliate the broken relationship?</a:t>
            </a:r>
          </a:p>
        </p:txBody>
      </p:sp>
      <p:pic>
        <p:nvPicPr>
          <p:cNvPr id="2050" name="Picture 2" descr="Can We Live Together?: Equality and Difference | Wiley">
            <a:extLst>
              <a:ext uri="{FF2B5EF4-FFF2-40B4-BE49-F238E27FC236}">
                <a16:creationId xmlns:a16="http://schemas.microsoft.com/office/drawing/2014/main" id="{6C45E1EC-CC8E-254A-BB9E-AADD1588FF1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3318" r="1" b="5876"/>
          <a:stretch/>
        </p:blipFill>
        <p:spPr bwMode="auto">
          <a:xfrm>
            <a:off x="7188594" y="10"/>
            <a:ext cx="500340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83"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084"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085" name="Freeform: Shape 113">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6" name="Freeform: Shape 114">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7" name="Freeform: Shape 115">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8" name="Freeform: Shape 116">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89" name="Freeform: Shape 117">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90" name="Freeform: Shape 118">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91" name="Freeform: Shape 119">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3" name="Freeform: Shape 112">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99268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C15B49-9739-C94A-9F09-3A5E38C97F13}"/>
              </a:ext>
            </a:extLst>
          </p:cNvPr>
          <p:cNvSpPr>
            <a:spLocks noGrp="1"/>
          </p:cNvSpPr>
          <p:nvPr>
            <p:ph type="title"/>
          </p:nvPr>
        </p:nvSpPr>
        <p:spPr>
          <a:xfrm>
            <a:off x="606552" y="433487"/>
            <a:ext cx="5628932" cy="1325563"/>
          </a:xfrm>
        </p:spPr>
        <p:txBody>
          <a:bodyPr>
            <a:normAutofit fontScale="90000"/>
          </a:bodyPr>
          <a:lstStyle/>
          <a:p>
            <a:r>
              <a:rPr kumimoji="1" lang="en-US" altLang="zh-HK" b="1" dirty="0">
                <a:ea typeface="Songti SC" panose="02010600040101010101" pitchFamily="2" charset="-122"/>
              </a:rPr>
              <a:t>My Trip to Israel in 2018</a:t>
            </a:r>
            <a:endParaRPr kumimoji="1" lang="zh-HK" altLang="en-US" b="1" dirty="0">
              <a:ea typeface="Songti SC" panose="02010600040101010101" pitchFamily="2" charset="-122"/>
            </a:endParaRPr>
          </a:p>
        </p:txBody>
      </p:sp>
      <p:pic>
        <p:nvPicPr>
          <p:cNvPr id="7" name="內容版面配置區 6" descr="一張含有 天空, 室外, 建築物, 路面 的圖片&#10;&#10;自動產生的描述">
            <a:extLst>
              <a:ext uri="{FF2B5EF4-FFF2-40B4-BE49-F238E27FC236}">
                <a16:creationId xmlns:a16="http://schemas.microsoft.com/office/drawing/2014/main" id="{DC73DA02-D67D-F44D-8D51-FF54374B57C5}"/>
              </a:ext>
            </a:extLst>
          </p:cNvPr>
          <p:cNvPicPr>
            <a:picLocks noGrp="1" noChangeAspect="1"/>
          </p:cNvPicPr>
          <p:nvPr>
            <p:ph sz="half" idx="1"/>
          </p:nvPr>
        </p:nvPicPr>
        <p:blipFill>
          <a:blip r:embed="rId2"/>
          <a:stretch>
            <a:fillRect/>
          </a:stretch>
        </p:blipFill>
        <p:spPr>
          <a:xfrm>
            <a:off x="606552" y="1844394"/>
            <a:ext cx="5628932" cy="3763925"/>
          </a:xfrm>
        </p:spPr>
      </p:pic>
      <p:pic>
        <p:nvPicPr>
          <p:cNvPr id="5" name="內容版面配置區 4" descr="一張含有 文字 的圖片&#10;&#10;自動產生的描述">
            <a:extLst>
              <a:ext uri="{FF2B5EF4-FFF2-40B4-BE49-F238E27FC236}">
                <a16:creationId xmlns:a16="http://schemas.microsoft.com/office/drawing/2014/main" id="{1E7CF25D-C47C-2C4F-B2E5-DBC4711D3D5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1650" t="11999" r="22950" b="4077"/>
          <a:stretch/>
        </p:blipFill>
        <p:spPr>
          <a:xfrm>
            <a:off x="6517622" y="730884"/>
            <a:ext cx="5067826" cy="4877435"/>
          </a:xfrm>
          <a:prstGeom prst="rect">
            <a:avLst/>
          </a:prstGeom>
        </p:spPr>
      </p:pic>
    </p:spTree>
    <p:extLst>
      <p:ext uri="{BB962C8B-B14F-4D97-AF65-F5344CB8AC3E}">
        <p14:creationId xmlns:p14="http://schemas.microsoft.com/office/powerpoint/2010/main" val="2753034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16"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8" name="Freeform: Shape 17">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 name="標題 4">
            <a:extLst>
              <a:ext uri="{FF2B5EF4-FFF2-40B4-BE49-F238E27FC236}">
                <a16:creationId xmlns:a16="http://schemas.microsoft.com/office/drawing/2014/main" id="{5846ED1C-B3E8-9A4A-A2D2-E535B680C8F1}"/>
              </a:ext>
            </a:extLst>
          </p:cNvPr>
          <p:cNvSpPr>
            <a:spLocks noGrp="1"/>
          </p:cNvSpPr>
          <p:nvPr>
            <p:ph type="title"/>
          </p:nvPr>
        </p:nvSpPr>
        <p:spPr>
          <a:xfrm>
            <a:off x="418747" y="241283"/>
            <a:ext cx="6549570" cy="1664573"/>
          </a:xfrm>
        </p:spPr>
        <p:txBody>
          <a:bodyPr>
            <a:normAutofit/>
          </a:bodyPr>
          <a:lstStyle/>
          <a:p>
            <a:r>
              <a:rPr lang="en-US" altLang="zh-HK" sz="4000" b="1" dirty="0"/>
              <a:t>New Challenges, New Opportunities?</a:t>
            </a:r>
            <a:endParaRPr lang="zh-HK" altLang="en-US" sz="4000" b="1" dirty="0"/>
          </a:p>
        </p:txBody>
      </p:sp>
      <p:sp>
        <p:nvSpPr>
          <p:cNvPr id="6" name="內容版面配置區 5">
            <a:extLst>
              <a:ext uri="{FF2B5EF4-FFF2-40B4-BE49-F238E27FC236}">
                <a16:creationId xmlns:a16="http://schemas.microsoft.com/office/drawing/2014/main" id="{E41DEF56-66C7-F543-9F10-423213024079}"/>
              </a:ext>
            </a:extLst>
          </p:cNvPr>
          <p:cNvSpPr>
            <a:spLocks noGrp="1"/>
          </p:cNvSpPr>
          <p:nvPr>
            <p:ph idx="1"/>
          </p:nvPr>
        </p:nvSpPr>
        <p:spPr>
          <a:xfrm>
            <a:off x="292761" y="1867084"/>
            <a:ext cx="6508959" cy="4649749"/>
          </a:xfrm>
        </p:spPr>
        <p:txBody>
          <a:bodyPr>
            <a:normAutofit fontScale="92500"/>
          </a:bodyPr>
          <a:lstStyle/>
          <a:p>
            <a:r>
              <a:rPr lang="en-US" altLang="zh-HK" sz="1800" dirty="0"/>
              <a:t> </a:t>
            </a:r>
            <a:r>
              <a:rPr lang="en-US" altLang="zh-HK" dirty="0">
                <a:solidFill>
                  <a:schemeClr val="tx1"/>
                </a:solidFill>
                <a:latin typeface="Songti SC" panose="02010600040101010101" pitchFamily="2" charset="-122"/>
                <a:ea typeface="Songti SC" panose="02010600040101010101" pitchFamily="2" charset="-122"/>
              </a:rPr>
              <a:t>Can be challenges, also opportunities</a:t>
            </a:r>
            <a:endParaRPr lang="en-US" altLang="zh-HK" sz="2400" dirty="0">
              <a:solidFill>
                <a:schemeClr val="tx1"/>
              </a:solidFill>
              <a:latin typeface="Songti SC" panose="02010600040101010101" pitchFamily="2" charset="-122"/>
              <a:ea typeface="Songti SC" panose="02010600040101010101" pitchFamily="2" charset="-122"/>
            </a:endParaRPr>
          </a:p>
          <a:p>
            <a:r>
              <a:rPr lang="en-US" altLang="zh-HK" sz="2400" dirty="0">
                <a:solidFill>
                  <a:schemeClr val="tx1"/>
                </a:solidFill>
                <a:latin typeface="Songti SC" panose="02010600040101010101" pitchFamily="2" charset="-122"/>
                <a:ea typeface="Songti SC" panose="02010600040101010101" pitchFamily="2" charset="-122"/>
              </a:rPr>
              <a:t> </a:t>
            </a:r>
            <a:r>
              <a:rPr lang="en-US" altLang="zh-HK" dirty="0">
                <a:solidFill>
                  <a:schemeClr val="tx1"/>
                </a:solidFill>
                <a:latin typeface="Songti SC" panose="02010600040101010101" pitchFamily="2" charset="-122"/>
                <a:ea typeface="Songti SC" panose="02010600040101010101" pitchFamily="2" charset="-122"/>
              </a:rPr>
              <a:t>What is role of social work in cross-border partnership?</a:t>
            </a:r>
          </a:p>
          <a:p>
            <a:pPr lvl="1">
              <a:buFontTx/>
              <a:buChar char="▪"/>
              <a:defRPr sz="2600">
                <a:solidFill>
                  <a:srgbClr val="0070C0"/>
                </a:solidFill>
              </a:defRPr>
            </a:pPr>
            <a:r>
              <a:rPr lang="en-US" altLang="zh-HK" dirty="0">
                <a:solidFill>
                  <a:schemeClr val="tx1"/>
                </a:solidFill>
                <a:latin typeface="Songti SC" panose="02010600040101010101" pitchFamily="2" charset="-122"/>
                <a:ea typeface="Songti SC" panose="02010600040101010101" pitchFamily="2" charset="-122"/>
              </a:rPr>
              <a:t> Ethic of justice and ethic of caring embedded in social work profession</a:t>
            </a:r>
          </a:p>
          <a:p>
            <a:pPr lvl="1">
              <a:buFontTx/>
              <a:buChar char="▪"/>
              <a:defRPr sz="2600">
                <a:solidFill>
                  <a:srgbClr val="0070C0"/>
                </a:solidFill>
              </a:defRPr>
            </a:pPr>
            <a:r>
              <a:rPr lang="en-US" altLang="zh-HK" dirty="0">
                <a:solidFill>
                  <a:schemeClr val="tx1"/>
                </a:solidFill>
                <a:latin typeface="Songti SC" panose="02010600040101010101" pitchFamily="2" charset="-122"/>
                <a:ea typeface="Songti SC" panose="02010600040101010101" pitchFamily="2" charset="-122"/>
              </a:rPr>
              <a:t>Cultural diversity &amp; inclusiveness as core social work values</a:t>
            </a:r>
          </a:p>
          <a:p>
            <a:pPr lvl="1">
              <a:buFontTx/>
              <a:buChar char="▪"/>
              <a:defRPr sz="2600">
                <a:solidFill>
                  <a:srgbClr val="0070C0"/>
                </a:solidFill>
              </a:defRPr>
            </a:pPr>
            <a:r>
              <a:rPr lang="en-US" altLang="zh-HK" dirty="0">
                <a:solidFill>
                  <a:schemeClr val="tx1"/>
                </a:solidFill>
                <a:latin typeface="Songti SC" panose="02010600040101010101" pitchFamily="2" charset="-122"/>
                <a:ea typeface="Songti SC" panose="02010600040101010101" pitchFamily="2" charset="-122"/>
              </a:rPr>
              <a:t>Social work professional knowledge &amp; skills to foster harmony</a:t>
            </a:r>
          </a:p>
          <a:p>
            <a:endParaRPr lang="zh-HK" altLang="en-US" sz="1800" dirty="0"/>
          </a:p>
        </p:txBody>
      </p:sp>
      <p:pic>
        <p:nvPicPr>
          <p:cNvPr id="7" name="Picture 4" descr="關於蜘蛛網的知識@ 拾繪英文繪本讀書會:: 隨意窩Xuite日誌">
            <a:extLst>
              <a:ext uri="{FF2B5EF4-FFF2-40B4-BE49-F238E27FC236}">
                <a16:creationId xmlns:a16="http://schemas.microsoft.com/office/drawing/2014/main" id="{4DC8FC22-273F-DD4F-BFAB-8921425271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68" r="25467" b="-2"/>
          <a:stretch/>
        </p:blipFill>
        <p:spPr bwMode="auto">
          <a:xfrm>
            <a:off x="7188594" y="10"/>
            <a:ext cx="500340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7"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9" name="Freeform: Shape 28">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8" name="Freeform: Shape 27">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834980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5D676-2DE3-754B-A7BA-68BBD3BDF266}"/>
              </a:ext>
            </a:extLst>
          </p:cNvPr>
          <p:cNvSpPr>
            <a:spLocks noGrp="1"/>
          </p:cNvSpPr>
          <p:nvPr>
            <p:ph type="title"/>
          </p:nvPr>
        </p:nvSpPr>
        <p:spPr>
          <a:xfrm>
            <a:off x="610516" y="1027906"/>
            <a:ext cx="10515600" cy="1325563"/>
          </a:xfrm>
        </p:spPr>
        <p:txBody>
          <a:bodyPr>
            <a:normAutofit/>
          </a:bodyPr>
          <a:lstStyle/>
          <a:p>
            <a:r>
              <a:rPr kumimoji="1" lang="en-US" altLang="zh-HK" sz="4000" b="1" dirty="0"/>
              <a:t>Small, but Significant!</a:t>
            </a:r>
            <a:endParaRPr kumimoji="1" lang="zh-HK" altLang="en-US" sz="4000" b="1" dirty="0"/>
          </a:p>
        </p:txBody>
      </p:sp>
      <p:sp>
        <p:nvSpPr>
          <p:cNvPr id="3" name="內容版面配置區 2">
            <a:extLst>
              <a:ext uri="{FF2B5EF4-FFF2-40B4-BE49-F238E27FC236}">
                <a16:creationId xmlns:a16="http://schemas.microsoft.com/office/drawing/2014/main" id="{967D7433-21A4-2649-BCE7-53FF0BCBFF52}"/>
              </a:ext>
            </a:extLst>
          </p:cNvPr>
          <p:cNvSpPr>
            <a:spLocks noGrp="1"/>
          </p:cNvSpPr>
          <p:nvPr>
            <p:ph idx="1"/>
          </p:nvPr>
        </p:nvSpPr>
        <p:spPr>
          <a:xfrm>
            <a:off x="591457" y="2340817"/>
            <a:ext cx="10515600" cy="2868295"/>
          </a:xfrm>
        </p:spPr>
        <p:txBody>
          <a:bodyPr>
            <a:normAutofit/>
          </a:bodyPr>
          <a:lstStyle/>
          <a:p>
            <a:r>
              <a:rPr kumimoji="1" lang="en-US" altLang="zh-HK" dirty="0">
                <a:latin typeface="Songti SC" panose="02010600040101010101" pitchFamily="2" charset="-122"/>
                <a:ea typeface="Songti SC" panose="02010600040101010101" pitchFamily="2" charset="-122"/>
              </a:rPr>
              <a:t>Hong Kong as world city, as bridge, as network maker…</a:t>
            </a:r>
          </a:p>
          <a:p>
            <a:r>
              <a:rPr kumimoji="1" lang="en-US" altLang="zh-HK" dirty="0">
                <a:latin typeface="Songti SC" panose="02010600040101010101" pitchFamily="2" charset="-122"/>
                <a:ea typeface="Songti SC" panose="02010600040101010101" pitchFamily="2" charset="-122"/>
              </a:rPr>
              <a:t>Hong Kong is one of the pioneers in the professional development of social work in Asia </a:t>
            </a:r>
          </a:p>
          <a:p>
            <a:r>
              <a:rPr kumimoji="1" lang="en-US" altLang="zh-HK" dirty="0">
                <a:latin typeface="Songti SC" panose="02010600040101010101" pitchFamily="2" charset="-122"/>
                <a:ea typeface="Songti SC" panose="02010600040101010101" pitchFamily="2" charset="-122"/>
              </a:rPr>
              <a:t>China Research and (Global) Development Network at the Hong Kong Polytechnic University</a:t>
            </a:r>
            <a:endParaRPr kumimoji="1" lang="zh-HK" altLang="en-US" dirty="0">
              <a:latin typeface="Songti SC" panose="02010600040101010101" pitchFamily="2" charset="-122"/>
              <a:ea typeface="Songti SC" panose="02010600040101010101" pitchFamily="2" charset="-122"/>
            </a:endParaRPr>
          </a:p>
        </p:txBody>
      </p:sp>
      <p:pic>
        <p:nvPicPr>
          <p:cNvPr id="3074" name="Picture 2" descr="Dual Book Presentation : « The many faces of globalization : Chinese in  West Africa and Africans in South China » - CEFC">
            <a:extLst>
              <a:ext uri="{FF2B5EF4-FFF2-40B4-BE49-F238E27FC236}">
                <a16:creationId xmlns:a16="http://schemas.microsoft.com/office/drawing/2014/main" id="{10D35D53-95DC-1642-AE40-EB701B5C52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572015"/>
            <a:ext cx="6778170" cy="12523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ng Kong | COSMO CONSULT">
            <a:extLst>
              <a:ext uri="{FF2B5EF4-FFF2-40B4-BE49-F238E27FC236}">
                <a16:creationId xmlns:a16="http://schemas.microsoft.com/office/drawing/2014/main" id="{E238E8EE-7D05-A643-B804-B9B6CFFF3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685" y="33612"/>
            <a:ext cx="5868315" cy="129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74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37" name="Rectangle 1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grpSp>
        <p:nvGrpSpPr>
          <p:cNvPr id="38"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39" name="Freeform: Shape 14">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40" name="Freeform: Shape 15">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Freeform: Shape 16">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Shape 17">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Shape 18">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Shape 19">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Freeform: Shape 20">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Freeform: Shape 21">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 name="標題 1">
            <a:extLst>
              <a:ext uri="{FF2B5EF4-FFF2-40B4-BE49-F238E27FC236}">
                <a16:creationId xmlns:a16="http://schemas.microsoft.com/office/drawing/2014/main" id="{A8233A0F-7939-9F4C-B6AC-210341DDEAFD}"/>
              </a:ext>
            </a:extLst>
          </p:cNvPr>
          <p:cNvSpPr>
            <a:spLocks noGrp="1"/>
          </p:cNvSpPr>
          <p:nvPr>
            <p:ph type="title"/>
          </p:nvPr>
        </p:nvSpPr>
        <p:spPr>
          <a:xfrm>
            <a:off x="489117" y="378286"/>
            <a:ext cx="6479199" cy="1664573"/>
          </a:xfrm>
        </p:spPr>
        <p:txBody>
          <a:bodyPr>
            <a:normAutofit/>
          </a:bodyPr>
          <a:lstStyle/>
          <a:p>
            <a:r>
              <a:rPr kumimoji="1" lang="en-US" altLang="zh-HK" sz="4000" b="1" dirty="0"/>
              <a:t>Networking mainland China and the World</a:t>
            </a:r>
            <a:endParaRPr kumimoji="1" lang="zh-HK" altLang="en-US" sz="4000" b="1" dirty="0"/>
          </a:p>
        </p:txBody>
      </p:sp>
      <p:sp>
        <p:nvSpPr>
          <p:cNvPr id="3" name="內容版面配置區 2">
            <a:extLst>
              <a:ext uri="{FF2B5EF4-FFF2-40B4-BE49-F238E27FC236}">
                <a16:creationId xmlns:a16="http://schemas.microsoft.com/office/drawing/2014/main" id="{E858BD2E-BD64-914F-91E4-D4606CDC4474}"/>
              </a:ext>
            </a:extLst>
          </p:cNvPr>
          <p:cNvSpPr>
            <a:spLocks noGrp="1"/>
          </p:cNvSpPr>
          <p:nvPr>
            <p:ph idx="1"/>
          </p:nvPr>
        </p:nvSpPr>
        <p:spPr>
          <a:xfrm>
            <a:off x="513112" y="1962976"/>
            <a:ext cx="6080553" cy="4714651"/>
          </a:xfrm>
        </p:spPr>
        <p:txBody>
          <a:bodyPr>
            <a:normAutofit fontScale="92500" lnSpcReduction="20000"/>
          </a:bodyPr>
          <a:lstStyle/>
          <a:p>
            <a:pPr>
              <a:lnSpc>
                <a:spcPct val="100000"/>
              </a:lnSpc>
            </a:pPr>
            <a:r>
              <a:rPr kumimoji="1" lang="en-US" altLang="zh-HK" sz="2400" dirty="0">
                <a:latin typeface="Songti SC" panose="02010600040101010101" pitchFamily="2" charset="-122"/>
                <a:ea typeface="Songti SC" panose="02010600040101010101" pitchFamily="2" charset="-122"/>
              </a:rPr>
              <a:t> Developing context-specific social work theories and practice by adopting p</a:t>
            </a:r>
            <a:r>
              <a:rPr lang="en-US" altLang="zh-HK" sz="2400" dirty="0">
                <a:latin typeface="Songti SC" panose="02010600040101010101" pitchFamily="2" charset="-122"/>
                <a:ea typeface="Songti SC" panose="02010600040101010101" pitchFamily="2" charset="-122"/>
              </a:rPr>
              <a:t>articipatory social work practice research in order to make positive changes through collaborative inquiry with local partners</a:t>
            </a:r>
            <a:endParaRPr kumimoji="1" lang="en-US" altLang="zh-HK" sz="2400" dirty="0">
              <a:latin typeface="Songti SC" panose="02010600040101010101" pitchFamily="2" charset="-122"/>
              <a:ea typeface="Songti SC" panose="02010600040101010101" pitchFamily="2" charset="-122"/>
            </a:endParaRPr>
          </a:p>
          <a:p>
            <a:pPr>
              <a:lnSpc>
                <a:spcPct val="100000"/>
              </a:lnSpc>
            </a:pPr>
            <a:r>
              <a:rPr kumimoji="1" lang="en-US" altLang="zh-HK" sz="2400" dirty="0">
                <a:latin typeface="Songti SC" panose="02010600040101010101" pitchFamily="2" charset="-122"/>
                <a:ea typeface="Songti SC" panose="02010600040101010101" pitchFamily="2" charset="-122"/>
              </a:rPr>
              <a:t> Promoting social work value via providing education and research training to social work educators and practice in mainland China and other parts of the world</a:t>
            </a:r>
          </a:p>
          <a:p>
            <a:pPr>
              <a:lnSpc>
                <a:spcPct val="100000"/>
              </a:lnSpc>
            </a:pPr>
            <a:r>
              <a:rPr kumimoji="1" lang="en-US" altLang="zh-HK" sz="2400" dirty="0">
                <a:latin typeface="Songti SC" panose="02010600040101010101" pitchFamily="2" charset="-122"/>
                <a:ea typeface="Songti SC" panose="02010600040101010101" pitchFamily="2" charset="-122"/>
              </a:rPr>
              <a:t>Developing collaborative partnership with universities in mainland China and the world, e.g. Peking U- Hong Kong </a:t>
            </a:r>
            <a:r>
              <a:rPr kumimoji="1" lang="en-US" altLang="zh-HK" sz="2400" dirty="0" err="1">
                <a:latin typeface="Songti SC" panose="02010600040101010101" pitchFamily="2" charset="-122"/>
                <a:ea typeface="Songti SC" panose="02010600040101010101" pitchFamily="2" charset="-122"/>
              </a:rPr>
              <a:t>PolyU</a:t>
            </a:r>
            <a:r>
              <a:rPr kumimoji="1" lang="en-US" altLang="zh-HK" sz="2400" dirty="0">
                <a:latin typeface="Songti SC" panose="02010600040101010101" pitchFamily="2" charset="-122"/>
                <a:ea typeface="Songti SC" panose="02010600040101010101" pitchFamily="2" charset="-122"/>
              </a:rPr>
              <a:t> China Social Work Research Center</a:t>
            </a:r>
          </a:p>
          <a:p>
            <a:pPr>
              <a:lnSpc>
                <a:spcPct val="100000"/>
              </a:lnSpc>
            </a:pPr>
            <a:endParaRPr kumimoji="1" lang="zh-HK" altLang="en-US" sz="1800" dirty="0"/>
          </a:p>
        </p:txBody>
      </p:sp>
      <p:pic>
        <p:nvPicPr>
          <p:cNvPr id="5" name="圖片 4" descr="一張含有 文字, 樹, 室外, 標誌 的圖片&#10;&#10;自動產生的描述">
            <a:extLst>
              <a:ext uri="{FF2B5EF4-FFF2-40B4-BE49-F238E27FC236}">
                <a16:creationId xmlns:a16="http://schemas.microsoft.com/office/drawing/2014/main" id="{1F526D80-AC42-104F-9B71-EE3A627DB66C}"/>
              </a:ext>
            </a:extLst>
          </p:cNvPr>
          <p:cNvPicPr>
            <a:picLocks noChangeAspect="1"/>
          </p:cNvPicPr>
          <p:nvPr/>
        </p:nvPicPr>
        <p:blipFill rotWithShape="1">
          <a:blip r:embed="rId2"/>
          <a:srcRect t="1362" b="1362"/>
          <a:stretch/>
        </p:blipFill>
        <p:spPr>
          <a:xfrm rot="5400000">
            <a:off x="6261297" y="927297"/>
            <a:ext cx="6858000" cy="5003406"/>
          </a:xfrm>
          <a:prstGeom prst="rect">
            <a:avLst/>
          </a:prstGeom>
        </p:spPr>
      </p:pic>
      <p:grpSp>
        <p:nvGrpSpPr>
          <p:cNvPr id="47"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48"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9" name="Freeform: Shape 26">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Shape 27">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Shape 28">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Shape 29">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Shape 30">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Shape 31">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Shape 32">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Freeform: Shape 25">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128991664"/>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BG-Any_Logo">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BG-Any_Logo.pot [Read-Only] [Compatibility Mode]" id="{FB139154-ADCD-4D00-BE69-875DE9E67498}" vid="{3AF4451B-7D7A-4CCE-B66D-55097067AE6C}"/>
    </a:ext>
  </a:extLst>
</a:theme>
</file>

<file path=ppt/theme/theme3.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Building Towards Evidence-Informed Policymaking</Template>
  <TotalTime>21</TotalTime>
  <Words>2571</Words>
  <Application>Microsoft Office PowerPoint</Application>
  <PresentationFormat>Breedbeeld</PresentationFormat>
  <Paragraphs>308</Paragraphs>
  <Slides>49</Slides>
  <Notes>1</Notes>
  <HiddenSlides>0</HiddenSlides>
  <MMClips>0</MMClips>
  <ScaleCrop>false</ScaleCrop>
  <HeadingPairs>
    <vt:vector size="6" baseType="variant">
      <vt:variant>
        <vt:lpstr>Gebruikte lettertypen</vt:lpstr>
      </vt:variant>
      <vt:variant>
        <vt:i4>18</vt:i4>
      </vt:variant>
      <vt:variant>
        <vt:lpstr>Thema</vt:lpstr>
      </vt:variant>
      <vt:variant>
        <vt:i4>5</vt:i4>
      </vt:variant>
      <vt:variant>
        <vt:lpstr>Diatitels</vt:lpstr>
      </vt:variant>
      <vt:variant>
        <vt:i4>49</vt:i4>
      </vt:variant>
    </vt:vector>
  </HeadingPairs>
  <TitlesOfParts>
    <vt:vector size="72" baseType="lpstr">
      <vt:lpstr>ＭＳ Ｐゴシック</vt:lpstr>
      <vt:lpstr>ＭＳ Ｐゴシック</vt:lpstr>
      <vt:lpstr>新細明體</vt:lpstr>
      <vt:lpstr>Andes</vt:lpstr>
      <vt:lpstr>Andes ExtraLight</vt:lpstr>
      <vt:lpstr>Arial</vt:lpstr>
      <vt:lpstr>Arial Bold</vt:lpstr>
      <vt:lpstr>Avenir Next LT Pro</vt:lpstr>
      <vt:lpstr>AvenirNext LT Pro Medium</vt:lpstr>
      <vt:lpstr>Calibri</vt:lpstr>
      <vt:lpstr>Calibri Light</vt:lpstr>
      <vt:lpstr>Garamond</vt:lpstr>
      <vt:lpstr>Sagona Book</vt:lpstr>
      <vt:lpstr>Segoe UI Semilight</vt:lpstr>
      <vt:lpstr>Songti SC</vt:lpstr>
      <vt:lpstr>Times New Roman</vt:lpstr>
      <vt:lpstr>Trebuchet MS</vt:lpstr>
      <vt:lpstr>Wingdings</vt:lpstr>
      <vt:lpstr>Kantoorthema</vt:lpstr>
      <vt:lpstr>1_WBG-Any_Logo</vt:lpstr>
      <vt:lpstr>ExploreVTI</vt:lpstr>
      <vt:lpstr>Office Theme</vt:lpstr>
      <vt:lpstr>1_Office Theme</vt:lpstr>
      <vt:lpstr>PowerPoint-presentatie</vt:lpstr>
      <vt:lpstr>PowerPoint-presentatie</vt:lpstr>
      <vt:lpstr>PowerPoint-presentatie</vt:lpstr>
      <vt:lpstr>Envisioning Sustainable Cross-border Partnership : an Example of Social Work in Hong Kong</vt:lpstr>
      <vt:lpstr>Can we live together?</vt:lpstr>
      <vt:lpstr>My Trip to Israel in 2018</vt:lpstr>
      <vt:lpstr>New Challenges, New Opportunities?</vt:lpstr>
      <vt:lpstr>Small, but Significant!</vt:lpstr>
      <vt:lpstr>Networking mainland China and the World</vt:lpstr>
      <vt:lpstr>PowerPoint-presentatie</vt:lpstr>
      <vt:lpstr>Example : 2020 Capacity building on social work education and research for Central Asia (partner with Al-Farabi Kazakh National University)</vt:lpstr>
      <vt:lpstr>Envisioning an inclusive cross-border partnership through social work initiatives </vt:lpstr>
      <vt:lpstr>PowerPoint-presentatie</vt:lpstr>
      <vt:lpstr>PowerPoint-presentatie</vt:lpstr>
      <vt:lpstr>The Other, Community and Society</vt:lpstr>
      <vt:lpstr>Knowledge and Society</vt:lpstr>
      <vt:lpstr>Turning around us,</vt:lpstr>
      <vt:lpstr>PowerPoint-presentatie</vt:lpstr>
      <vt:lpstr>The painful facts</vt:lpstr>
      <vt:lpstr>What has been the reaction?</vt:lpstr>
      <vt:lpstr>It continues</vt:lpstr>
      <vt:lpstr>Taking a step back</vt:lpstr>
      <vt:lpstr>PowerPoint-presentatie</vt:lpstr>
      <vt:lpstr>What do we need to do?</vt:lpstr>
      <vt:lpstr>Analytically,</vt:lpstr>
      <vt:lpstr>PowerPoint-presentatie</vt:lpstr>
      <vt:lpstr>PowerPoint-presentatie</vt:lpstr>
      <vt:lpstr>PowerPoint-presentatie</vt:lpstr>
      <vt:lpstr>PowerPoint-presentatie</vt:lpstr>
      <vt:lpstr>Cognitive justice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Sustainable  Cross-Border Cooperation</vt:lpstr>
      <vt:lpstr>Three projects</vt:lpstr>
      <vt:lpstr>Developing a shared ideology</vt:lpstr>
      <vt:lpstr>The benefits</vt:lpstr>
      <vt:lpstr>The challenges </vt:lpstr>
      <vt:lpstr>The solution</vt:lpstr>
      <vt:lpstr>Thank you</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3</cp:revision>
  <dcterms:created xsi:type="dcterms:W3CDTF">2021-06-30T10:08:25Z</dcterms:created>
  <dcterms:modified xsi:type="dcterms:W3CDTF">2021-06-30T10:29:45Z</dcterms:modified>
</cp:coreProperties>
</file>